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84" r:id="rId3"/>
    <p:sldId id="257" r:id="rId4"/>
    <p:sldId id="258" r:id="rId5"/>
    <p:sldId id="262" r:id="rId6"/>
    <p:sldId id="266" r:id="rId8"/>
    <p:sldId id="267" r:id="rId9"/>
    <p:sldId id="259" r:id="rId10"/>
    <p:sldId id="265" r:id="rId11"/>
    <p:sldId id="275" r:id="rId12"/>
    <p:sldId id="260" r:id="rId13"/>
    <p:sldId id="277" r:id="rId14"/>
    <p:sldId id="269" r:id="rId15"/>
    <p:sldId id="271" r:id="rId16"/>
    <p:sldId id="270" r:id="rId17"/>
    <p:sldId id="299" r:id="rId18"/>
    <p:sldId id="285" r:id="rId19"/>
  </p:sldIdLst>
  <p:sldSz cx="9144000" cy="5143500" type="screen16x9"/>
  <p:notesSz cx="6858000" cy="9144000"/>
  <p:custDataLst>
    <p:tags r:id="rId23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79" userDrawn="1">
          <p15:clr>
            <a:srgbClr val="A4A3A4"/>
          </p15:clr>
        </p15:guide>
        <p15:guide id="2" pos="287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01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66" d="100"/>
          <a:sy n="66" d="100"/>
        </p:scale>
        <p:origin x="-432" y="-1626"/>
      </p:cViewPr>
      <p:guideLst>
        <p:guide orient="horz" pos="1679"/>
        <p:guide pos="287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6" d="100"/>
        <a:sy n="18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gs" Target="tags/tag30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AE414-2155-4BCC-963D-3D6F8483CDE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B096C-0760-4878-8B1A-08F709C9136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EE78B-84D8-412F-BC69-ACC7C447BAFC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4F346-9435-41B1-AD1D-461963F20B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4F346-9435-41B1-AD1D-461963F20B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4F346-9435-41B1-AD1D-461963F20B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4F346-9435-41B1-AD1D-461963F20B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EE78B-84D8-412F-BC69-ACC7C447BAFC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4F346-9435-41B1-AD1D-461963F20B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4F346-9435-41B1-AD1D-461963F20B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4F346-9435-41B1-AD1D-461963F20B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接连接符 9"/>
          <p:cNvCxnSpPr/>
          <p:nvPr userDrawn="1"/>
        </p:nvCxnSpPr>
        <p:spPr>
          <a:xfrm>
            <a:off x="0" y="435428"/>
            <a:ext cx="9144000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7" name="任意多边形 6"/>
          <p:cNvSpPr/>
          <p:nvPr userDrawn="1"/>
        </p:nvSpPr>
        <p:spPr>
          <a:xfrm flipH="1">
            <a:off x="2354787" y="188685"/>
            <a:ext cx="4249212" cy="506094"/>
          </a:xfrm>
          <a:custGeom>
            <a:avLst/>
            <a:gdLst>
              <a:gd name="connsiteX0" fmla="*/ 5972877 w 6320266"/>
              <a:gd name="connsiteY0" fmla="*/ 0 h 694779"/>
              <a:gd name="connsiteX1" fmla="*/ 3295696 w 6320266"/>
              <a:gd name="connsiteY1" fmla="*/ 0 h 694779"/>
              <a:gd name="connsiteX2" fmla="*/ 3024570 w 6320266"/>
              <a:gd name="connsiteY2" fmla="*/ 0 h 694779"/>
              <a:gd name="connsiteX3" fmla="*/ 347389 w 6320266"/>
              <a:gd name="connsiteY3" fmla="*/ 0 h 694779"/>
              <a:gd name="connsiteX4" fmla="*/ 0 w 6320266"/>
              <a:gd name="connsiteY4" fmla="*/ 347390 h 694779"/>
              <a:gd name="connsiteX5" fmla="*/ 347389 w 6320266"/>
              <a:gd name="connsiteY5" fmla="*/ 694779 h 694779"/>
              <a:gd name="connsiteX6" fmla="*/ 3024570 w 6320266"/>
              <a:gd name="connsiteY6" fmla="*/ 694779 h 694779"/>
              <a:gd name="connsiteX7" fmla="*/ 3295696 w 6320266"/>
              <a:gd name="connsiteY7" fmla="*/ 694779 h 694779"/>
              <a:gd name="connsiteX8" fmla="*/ 5972877 w 6320266"/>
              <a:gd name="connsiteY8" fmla="*/ 694779 h 694779"/>
              <a:gd name="connsiteX9" fmla="*/ 6320266 w 6320266"/>
              <a:gd name="connsiteY9" fmla="*/ 347390 h 69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20266" h="694779">
                <a:moveTo>
                  <a:pt x="5972877" y="0"/>
                </a:moveTo>
                <a:lnTo>
                  <a:pt x="3295696" y="0"/>
                </a:lnTo>
                <a:lnTo>
                  <a:pt x="3024570" y="0"/>
                </a:lnTo>
                <a:lnTo>
                  <a:pt x="347389" y="0"/>
                </a:lnTo>
                <a:lnTo>
                  <a:pt x="0" y="347390"/>
                </a:lnTo>
                <a:lnTo>
                  <a:pt x="347389" y="694779"/>
                </a:lnTo>
                <a:lnTo>
                  <a:pt x="3024570" y="694779"/>
                </a:lnTo>
                <a:lnTo>
                  <a:pt x="3295696" y="694779"/>
                </a:lnTo>
                <a:lnTo>
                  <a:pt x="5972877" y="694779"/>
                </a:lnTo>
                <a:lnTo>
                  <a:pt x="6320266" y="34739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354787" y="172246"/>
            <a:ext cx="4249212" cy="553470"/>
          </a:xfrm>
        </p:spPr>
        <p:txBody>
          <a:bodyPr>
            <a:noAutofit/>
          </a:bodyPr>
          <a:lstStyle>
            <a:lvl1pPr algn="ctr">
              <a:defRPr sz="2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zh-CN" altLang="en-US" dirty="0" smtClean="0"/>
              <a:t>单击此处编辑母版标题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5030485" y="3555482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www.1ppt.com/hangye/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www.1ppt.com/sucai/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www.1ppt.com/tubiao/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www.1ppt.com/powerpoint/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www.1ppt.com/excel/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www.1ppt.com/kejian/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www.1ppt.com/shiti/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www.1ppt.com/jiaoan/  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www.1ppt.com/ziti/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7" Type="http://schemas.openxmlformats.org/officeDocument/2006/relationships/tags" Target="../tags/tag4.xml"/><Relationship Id="rId6" Type="http://schemas.openxmlformats.org/officeDocument/2006/relationships/image" Target="../media/image4.jpeg"/><Relationship Id="rId5" Type="http://schemas.openxmlformats.org/officeDocument/2006/relationships/tags" Target="../tags/tag3.xml"/><Relationship Id="rId4" Type="http://schemas.openxmlformats.org/officeDocument/2006/relationships/image" Target="../media/image3.jpeg"/><Relationship Id="rId3" Type="http://schemas.openxmlformats.org/officeDocument/2006/relationships/tags" Target="../tags/tag2.xml"/><Relationship Id="rId2" Type="http://schemas.openxmlformats.org/officeDocument/2006/relationships/image" Target="../media/image2.jpeg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tags" Target="../tags/tag24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1" Type="http://schemas.openxmlformats.org/officeDocument/2006/relationships/tags" Target="../tags/tag2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7" Type="http://schemas.openxmlformats.org/officeDocument/2006/relationships/tags" Target="../tags/tag29.xml"/><Relationship Id="rId6" Type="http://schemas.openxmlformats.org/officeDocument/2006/relationships/image" Target="../media/image4.jpeg"/><Relationship Id="rId5" Type="http://schemas.openxmlformats.org/officeDocument/2006/relationships/tags" Target="../tags/tag28.xml"/><Relationship Id="rId4" Type="http://schemas.openxmlformats.org/officeDocument/2006/relationships/image" Target="../media/image3.jpeg"/><Relationship Id="rId3" Type="http://schemas.openxmlformats.org/officeDocument/2006/relationships/tags" Target="../tags/tag27.xml"/><Relationship Id="rId2" Type="http://schemas.openxmlformats.org/officeDocument/2006/relationships/image" Target="../media/image2.jpeg"/><Relationship Id="rId1" Type="http://schemas.openxmlformats.org/officeDocument/2006/relationships/tags" Target="../tags/tag26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9" Type="http://schemas.openxmlformats.org/officeDocument/2006/relationships/slideLayout" Target="../slideLayouts/slideLayout1.xml"/><Relationship Id="rId18" Type="http://schemas.openxmlformats.org/officeDocument/2006/relationships/tags" Target="../tags/tag22.xml"/><Relationship Id="rId17" Type="http://schemas.openxmlformats.org/officeDocument/2006/relationships/tags" Target="../tags/tag21.xml"/><Relationship Id="rId16" Type="http://schemas.openxmlformats.org/officeDocument/2006/relationships/tags" Target="../tags/tag20.xml"/><Relationship Id="rId15" Type="http://schemas.openxmlformats.org/officeDocument/2006/relationships/tags" Target="../tags/tag19.xml"/><Relationship Id="rId14" Type="http://schemas.openxmlformats.org/officeDocument/2006/relationships/tags" Target="../tags/tag18.xml"/><Relationship Id="rId13" Type="http://schemas.openxmlformats.org/officeDocument/2006/relationships/tags" Target="../tags/tag17.xml"/><Relationship Id="rId12" Type="http://schemas.openxmlformats.org/officeDocument/2006/relationships/tags" Target="../tags/tag16.xml"/><Relationship Id="rId11" Type="http://schemas.openxmlformats.org/officeDocument/2006/relationships/tags" Target="../tags/tag15.xml"/><Relationship Id="rId10" Type="http://schemas.openxmlformats.org/officeDocument/2006/relationships/tags" Target="../tags/tag14.xml"/><Relationship Id="rId1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tags" Target="../tags/tag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_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2571750"/>
            <a:ext cx="1080120" cy="1080120"/>
          </a:xfrm>
          <a:prstGeom prst="ellipse">
            <a:avLst/>
          </a:prstGeom>
          <a:ln w="63500">
            <a:gradFill flip="none" rotWithShape="1">
              <a:gsLst>
                <a:gs pos="52000">
                  <a:srgbClr val="FFFFFF">
                    <a:lumMod val="85000"/>
                  </a:srgbClr>
                </a:gs>
                <a:gs pos="0">
                  <a:srgbClr val="FFFFFF"/>
                </a:gs>
                <a:gs pos="100000">
                  <a:srgbClr val="FFFFFF"/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A_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111810"/>
            <a:ext cx="1357623" cy="1357623"/>
          </a:xfrm>
          <a:prstGeom prst="ellipse">
            <a:avLst/>
          </a:prstGeom>
          <a:ln w="63500">
            <a:gradFill flip="none" rotWithShape="1">
              <a:gsLst>
                <a:gs pos="52000">
                  <a:srgbClr val="FFFFFF">
                    <a:lumMod val="85000"/>
                  </a:srgbClr>
                </a:gs>
                <a:gs pos="0">
                  <a:srgbClr val="FFFFFF"/>
                </a:gs>
                <a:gs pos="100000">
                  <a:srgbClr val="FFFFFF"/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A_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363838"/>
            <a:ext cx="1635126" cy="1635126"/>
          </a:xfrm>
          <a:prstGeom prst="ellipse">
            <a:avLst/>
          </a:prstGeom>
          <a:ln w="63500">
            <a:gradFill flip="none" rotWithShape="1">
              <a:gsLst>
                <a:gs pos="52000">
                  <a:srgbClr val="FFFFFF">
                    <a:lumMod val="85000"/>
                  </a:srgbClr>
                </a:gs>
                <a:gs pos="0">
                  <a:srgbClr val="FFFFFF"/>
                </a:gs>
                <a:gs pos="100000">
                  <a:srgbClr val="FFFFFF"/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PA_矩形 10"/>
          <p:cNvSpPr/>
          <p:nvPr>
            <p:custDataLst>
              <p:tags r:id="rId7"/>
            </p:custDataLst>
          </p:nvPr>
        </p:nvSpPr>
        <p:spPr>
          <a:xfrm>
            <a:off x="1112520" y="1532255"/>
            <a:ext cx="7635875" cy="122237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defTabSz="913765">
              <a:defRPr/>
            </a:pPr>
            <a:r>
              <a:rPr lang="zh-CN" sz="3200" b="1" dirty="0">
                <a:ln>
                  <a:solidFill>
                    <a:srgbClr val="C9D6DE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接触式位移通讯窜口调试掌握技巧</a:t>
            </a:r>
            <a:endParaRPr lang="zh-CN" sz="3200" b="1" dirty="0">
              <a:ln>
                <a:solidFill>
                  <a:srgbClr val="C9D6DE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  <a:p>
            <a:pPr algn="ctr" defTabSz="913765">
              <a:defRPr/>
            </a:pPr>
            <a:r>
              <a:rPr lang="zh-CN" sz="3200" b="1" dirty="0">
                <a:ln>
                  <a:solidFill>
                    <a:srgbClr val="C9D6DE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讲解</a:t>
            </a:r>
            <a:endParaRPr lang="en-US" altLang="zh-CN" sz="3200" b="1" dirty="0">
              <a:ln>
                <a:solidFill>
                  <a:srgbClr val="C9D6DE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10" name="文本框 18"/>
          <p:cNvSpPr txBox="1"/>
          <p:nvPr/>
        </p:nvSpPr>
        <p:spPr>
          <a:xfrm>
            <a:off x="3024111" y="2571651"/>
            <a:ext cx="328676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>
                    <a:lumMod val="95000"/>
                  </a:schemeClr>
                </a:solidFill>
                <a:latin typeface="+mn-ea"/>
              </a:rPr>
              <a:t>产品型号：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+mn-ea"/>
              </a:rPr>
              <a:t>HK-L12</a:t>
            </a:r>
            <a:endParaRPr lang="en-US" sz="2800" b="1" dirty="0">
              <a:solidFill>
                <a:schemeClr val="bg1">
                  <a:lumMod val="95000"/>
                </a:schemeClr>
              </a:solidFill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60007" y="391901"/>
            <a:ext cx="2409507" cy="1270000"/>
            <a:chOff x="-60007" y="391901"/>
            <a:chExt cx="2409507" cy="1270000"/>
          </a:xfrm>
        </p:grpSpPr>
        <p:sp>
          <p:nvSpPr>
            <p:cNvPr id="2" name="五边形 1"/>
            <p:cNvSpPr/>
            <p:nvPr/>
          </p:nvSpPr>
          <p:spPr>
            <a:xfrm>
              <a:off x="0" y="391901"/>
              <a:ext cx="2349500" cy="1270000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-60007" y="727181"/>
              <a:ext cx="1988820" cy="55308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zh-CN" altLang="en-US" sz="3200" b="1" dirty="0" smtClean="0">
                  <a:solidFill>
                    <a:schemeClr val="bg1"/>
                  </a:solidFill>
                </a:rPr>
                <a:t>接触式位移</a:t>
              </a:r>
              <a:endParaRPr lang="zh-CN" altLang="en-US" sz="3200" b="1" dirty="0" smtClean="0">
                <a:solidFill>
                  <a:schemeClr val="bg1"/>
                </a:solidFill>
              </a:endParaRPr>
            </a:p>
          </p:txBody>
        </p:sp>
      </p:grpSp>
      <p:sp>
        <p:nvSpPr>
          <p:cNvPr id="51" name="Line 11"/>
          <p:cNvSpPr>
            <a:spLocks noChangeShapeType="1"/>
          </p:cNvSpPr>
          <p:nvPr/>
        </p:nvSpPr>
        <p:spPr bwMode="auto">
          <a:xfrm>
            <a:off x="2103180" y="3231851"/>
            <a:ext cx="5041407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 type="oval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accent5"/>
              </a:solidFill>
            </a:endParaRPr>
          </a:p>
        </p:txBody>
      </p:sp>
      <p:sp>
        <p:nvSpPr>
          <p:cNvPr id="52" name="Text Box 12"/>
          <p:cNvSpPr txBox="1">
            <a:spLocks noChangeArrowheads="1"/>
          </p:cNvSpPr>
          <p:nvPr/>
        </p:nvSpPr>
        <p:spPr bwMode="auto">
          <a:xfrm>
            <a:off x="3237290" y="2612637"/>
            <a:ext cx="302768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200" b="1" dirty="0" smtClean="0">
                <a:solidFill>
                  <a:schemeClr val="accent5"/>
                </a:solidFill>
                <a:latin typeface="+mj-ea"/>
                <a:ea typeface="+mj-ea"/>
              </a:rPr>
              <a:t>串口的调试技巧</a:t>
            </a:r>
            <a:endParaRPr lang="en-US" altLang="zh-CN" sz="3200" b="1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005020" y="1047450"/>
            <a:ext cx="1478535" cy="1290637"/>
            <a:chOff x="4038599" y="1338262"/>
            <a:chExt cx="1478535" cy="1290637"/>
          </a:xfrm>
        </p:grpSpPr>
        <p:grpSp>
          <p:nvGrpSpPr>
            <p:cNvPr id="50" name="Group 3"/>
            <p:cNvGrpSpPr/>
            <p:nvPr/>
          </p:nvGrpSpPr>
          <p:grpSpPr bwMode="auto">
            <a:xfrm>
              <a:off x="4038599" y="1338262"/>
              <a:ext cx="1478535" cy="1290637"/>
              <a:chOff x="1110" y="2656"/>
              <a:chExt cx="1549" cy="1351"/>
            </a:xfrm>
          </p:grpSpPr>
          <p:sp>
            <p:nvSpPr>
              <p:cNvPr id="54" name="AutoShape 4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5" name="AutoShape 5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" name="AutoShape 6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solidFill>
                  <a:schemeClr val="bg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53" name="Text Box 13"/>
            <p:cNvSpPr txBox="1">
              <a:spLocks noChangeArrowheads="1"/>
            </p:cNvSpPr>
            <p:nvPr/>
          </p:nvSpPr>
          <p:spPr bwMode="gray">
            <a:xfrm>
              <a:off x="4440619" y="1399059"/>
              <a:ext cx="686904" cy="11079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zh-CN" sz="6600" b="1" dirty="0" smtClean="0">
                  <a:solidFill>
                    <a:schemeClr val="bg1"/>
                  </a:solidFill>
                  <a:ea typeface="宋体" panose="02010600030101010101" pitchFamily="2" charset="-122"/>
                </a:rPr>
                <a:t>3</a:t>
              </a:r>
              <a:endParaRPr lang="en-US" altLang="zh-CN" sz="6600" b="1" dirty="0">
                <a:solidFill>
                  <a:schemeClr val="bg1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2103180" y="3268230"/>
            <a:ext cx="5041407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 type="oval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accent5"/>
              </a:solidFill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497331" y="3793302"/>
            <a:ext cx="2511122" cy="1080110"/>
          </a:xfrm>
          <a:prstGeom prst="roundRect">
            <a:avLst/>
          </a:prstGeom>
          <a:blipFill>
            <a:blip r:embed="rId1" cstate="screen"/>
            <a:stretch>
              <a:fillRect/>
            </a:stretch>
          </a:blip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770" tIns="38885" rIns="77770" bIns="38885" rtlCol="0" anchor="ctr"/>
          <a:lstStyle/>
          <a:p>
            <a:pPr algn="ctr"/>
            <a:endParaRPr lang="zh-CN" altLang="en-US" sz="1600"/>
          </a:p>
        </p:txBody>
      </p:sp>
      <p:sp>
        <p:nvSpPr>
          <p:cNvPr id="15" name="圆角矩形 14"/>
          <p:cNvSpPr/>
          <p:nvPr/>
        </p:nvSpPr>
        <p:spPr>
          <a:xfrm>
            <a:off x="3193179" y="3793302"/>
            <a:ext cx="2511122" cy="1080110"/>
          </a:xfrm>
          <a:prstGeom prst="roundRect">
            <a:avLst/>
          </a:prstGeom>
          <a:blipFill>
            <a:blip r:embed="rId2" cstate="screen"/>
            <a:stretch>
              <a:fillRect/>
            </a:stretch>
          </a:blip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770" tIns="38885" rIns="77770" bIns="38885" rtlCol="0" anchor="ctr"/>
          <a:lstStyle/>
          <a:p>
            <a:pPr algn="ctr"/>
            <a:endParaRPr lang="zh-CN" altLang="en-US" sz="1600"/>
          </a:p>
        </p:txBody>
      </p:sp>
      <p:sp>
        <p:nvSpPr>
          <p:cNvPr id="16" name="圆角矩形 15"/>
          <p:cNvSpPr/>
          <p:nvPr/>
        </p:nvSpPr>
        <p:spPr>
          <a:xfrm>
            <a:off x="5889026" y="3793302"/>
            <a:ext cx="2511122" cy="1080110"/>
          </a:xfrm>
          <a:prstGeom prst="roundRect">
            <a:avLst/>
          </a:prstGeom>
          <a:blipFill>
            <a:blip r:embed="rId3" cstate="screen"/>
            <a:stretch>
              <a:fillRect/>
            </a:stretch>
          </a:blip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770" tIns="38885" rIns="77770" bIns="38885" rtlCol="0" anchor="ctr"/>
          <a:lstStyle/>
          <a:p>
            <a:pPr algn="ctr"/>
            <a:endParaRPr lang="zh-CN" altLang="en-US" sz="1600"/>
          </a:p>
        </p:txBody>
      </p:sp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2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92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2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bldLvl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串口与感测头连接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969510" y="657860"/>
            <a:ext cx="2639695" cy="233553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56590" y="2021840"/>
            <a:ext cx="304800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000" b="1"/>
              <a:t>一，</a:t>
            </a:r>
            <a:r>
              <a:rPr lang="zh-CN" altLang="en-US" sz="2000" b="1"/>
              <a:t>打开串口调试助手</a:t>
            </a:r>
            <a:endParaRPr lang="zh-CN" altLang="en-US" sz="2000" b="1"/>
          </a:p>
          <a:p>
            <a:endParaRPr lang="zh-CN" altLang="en-US" sz="2000" b="1"/>
          </a:p>
          <a:p>
            <a:r>
              <a:rPr lang="en-US" altLang="zh-CN" sz="2000" b="1"/>
              <a:t>       1</a:t>
            </a:r>
            <a:r>
              <a:rPr lang="zh-CN" altLang="en-US" sz="2000" b="1"/>
              <a:t>，串口：（模块连接好，选择栏选择）</a:t>
            </a:r>
            <a:endParaRPr lang="zh-CN" altLang="en-US" sz="2000" b="1"/>
          </a:p>
          <a:p>
            <a:r>
              <a:rPr lang="en-US" altLang="zh-CN" sz="2000" b="1"/>
              <a:t>       2</a:t>
            </a:r>
            <a:r>
              <a:rPr lang="zh-CN" altLang="en-US" sz="2000" b="1"/>
              <a:t>，波特率：</a:t>
            </a:r>
            <a:r>
              <a:rPr lang="en-US" altLang="zh-CN" sz="2000" b="1"/>
              <a:t> 115200</a:t>
            </a:r>
            <a:r>
              <a:rPr lang="zh-CN" altLang="en-US" sz="2000" b="1"/>
              <a:t>（默认）</a:t>
            </a:r>
            <a:endParaRPr lang="zh-CN" altLang="en-US" sz="2000" b="1"/>
          </a:p>
          <a:p>
            <a:r>
              <a:rPr lang="en-US" altLang="zh-CN" sz="2000" b="1"/>
              <a:t>       3</a:t>
            </a:r>
            <a:r>
              <a:rPr lang="zh-CN" altLang="en-US" sz="2000" b="1"/>
              <a:t>，校验位：无</a:t>
            </a:r>
            <a:endParaRPr lang="zh-CN" altLang="en-US" sz="2000" b="1"/>
          </a:p>
          <a:p>
            <a:r>
              <a:rPr lang="en-US" altLang="zh-CN" sz="2000" b="1"/>
              <a:t>       4</a:t>
            </a:r>
            <a:r>
              <a:rPr lang="zh-CN" altLang="en-US" sz="2000" b="1"/>
              <a:t>，数据位：</a:t>
            </a:r>
            <a:r>
              <a:rPr lang="en-US" altLang="zh-CN" sz="2000" b="1"/>
              <a:t>8</a:t>
            </a:r>
            <a:endParaRPr lang="en-US" altLang="zh-CN" sz="2000" b="1"/>
          </a:p>
          <a:p>
            <a:r>
              <a:rPr lang="en-US" altLang="zh-CN" sz="2000" b="1"/>
              <a:t>       5</a:t>
            </a:r>
            <a:r>
              <a:rPr lang="zh-CN" altLang="en-US" sz="2000" b="1"/>
              <a:t>，停止位：</a:t>
            </a:r>
            <a:r>
              <a:rPr lang="en-US" altLang="zh-CN" sz="2000" b="1"/>
              <a:t>1</a:t>
            </a:r>
            <a:endParaRPr lang="en-US" altLang="zh-CN" sz="2000" b="1"/>
          </a:p>
        </p:txBody>
      </p:sp>
      <p:pic>
        <p:nvPicPr>
          <p:cNvPr id="6" name="图片 5" descr="1679199913132(1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2265" y="3197225"/>
            <a:ext cx="1971675" cy="168592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-54927" y="409046"/>
            <a:ext cx="2409507" cy="1270000"/>
            <a:chOff x="-60007" y="391901"/>
            <a:chExt cx="2409507" cy="1270000"/>
          </a:xfrm>
        </p:grpSpPr>
        <p:sp>
          <p:nvSpPr>
            <p:cNvPr id="9" name="五边形 8"/>
            <p:cNvSpPr/>
            <p:nvPr/>
          </p:nvSpPr>
          <p:spPr>
            <a:xfrm>
              <a:off x="0" y="391901"/>
              <a:ext cx="2349500" cy="1270000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100"/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-60007" y="727181"/>
              <a:ext cx="1988820" cy="55308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p>
              <a:r>
                <a:rPr lang="zh-CN" altLang="en-US" sz="3200" b="1" dirty="0" smtClean="0">
                  <a:solidFill>
                    <a:schemeClr val="bg1"/>
                  </a:solidFill>
                </a:rPr>
                <a:t>接触式位移</a:t>
              </a:r>
              <a:endParaRPr lang="zh-CN" altLang="en-US" sz="3200" b="1" dirty="0" smtClean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zh-CN" altLang="en-US"/>
            </a:b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955290" y="219075"/>
            <a:ext cx="3048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chemeClr val="bg1"/>
                </a:solidFill>
              </a:rPr>
              <a:t>串口与感测头的连接</a:t>
            </a:r>
            <a:endParaRPr lang="zh-CN" altLang="en-US" sz="2400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17830" y="725805"/>
            <a:ext cx="2799715" cy="156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 b="1"/>
              <a:t>二，点击打开串口</a:t>
            </a:r>
            <a:endParaRPr lang="zh-CN" altLang="en-US" sz="2000" b="1"/>
          </a:p>
          <a:p>
            <a:endParaRPr lang="zh-CN" altLang="en-US" sz="2000" b="1"/>
          </a:p>
          <a:p>
            <a:r>
              <a:rPr lang="en-US" altLang="zh-CN" sz="2000" b="1"/>
              <a:t>       1</a:t>
            </a:r>
            <a:r>
              <a:rPr lang="zh-CN" altLang="en-US" sz="2000" b="1"/>
              <a:t>，选择</a:t>
            </a:r>
            <a:r>
              <a:rPr lang="en-US" altLang="zh-CN" sz="2000" b="1"/>
              <a:t>  HEX</a:t>
            </a:r>
            <a:endParaRPr lang="en-US" altLang="zh-CN" sz="2000" b="1"/>
          </a:p>
          <a:p>
            <a:r>
              <a:rPr lang="en-US" altLang="zh-CN" sz="2000" b="1"/>
              <a:t>       2,</a:t>
            </a:r>
            <a:r>
              <a:rPr lang="zh-CN" altLang="en-US" sz="2000" b="1"/>
              <a:t>在输入命令</a:t>
            </a:r>
            <a:r>
              <a:rPr lang="en-US" altLang="zh-CN" sz="2000" b="1"/>
              <a:t>: </a:t>
            </a:r>
            <a:r>
              <a:rPr lang="en-US" altLang="zh-CN" sz="2000" b="1">
                <a:solidFill>
                  <a:srgbClr val="FF0000"/>
                </a:solidFill>
              </a:rPr>
              <a:t>bdbdbo</a:t>
            </a:r>
            <a:r>
              <a:rPr lang="en-US" altLang="zh-CN" sz="2000" b="1"/>
              <a:t>,  </a:t>
            </a:r>
            <a:r>
              <a:rPr lang="zh-CN" altLang="en-US" sz="2000" b="1"/>
              <a:t>对话框是否返回命令</a:t>
            </a:r>
            <a:r>
              <a:rPr lang="en-US" altLang="zh-CN" sz="2000" b="1"/>
              <a:t> </a:t>
            </a:r>
            <a:r>
              <a:rPr lang="zh-CN" altLang="en-US" sz="2000" b="1"/>
              <a:t>图</a:t>
            </a:r>
            <a:r>
              <a:rPr lang="en-US" altLang="zh-CN" sz="2000" b="1"/>
              <a:t>1.</a:t>
            </a:r>
            <a:endParaRPr lang="zh-CN" altLang="en-US" sz="2000" b="1"/>
          </a:p>
          <a:p>
            <a:r>
              <a:rPr lang="en-US" altLang="zh-CN" sz="2000" b="1"/>
              <a:t>       3</a:t>
            </a:r>
            <a:r>
              <a:rPr lang="zh-CN" altLang="en-US" sz="2000" b="1"/>
              <a:t>，输入命令：主机输入地址码</a:t>
            </a:r>
            <a:r>
              <a:rPr lang="zh-CN" altLang="en-US" sz="2000" b="1">
                <a:solidFill>
                  <a:srgbClr val="FF0000"/>
                </a:solidFill>
              </a:rPr>
              <a:t>010300000002C40B</a:t>
            </a:r>
            <a:r>
              <a:rPr lang="en-US" altLang="zh-CN" sz="2000" b="1"/>
              <a:t> </a:t>
            </a:r>
            <a:r>
              <a:rPr lang="zh-CN" altLang="en-US" sz="2000" b="1"/>
              <a:t>发送，对话框返回</a:t>
            </a:r>
            <a:r>
              <a:rPr lang="en-US" altLang="zh-CN" sz="2000" b="1"/>
              <a:t> </a:t>
            </a:r>
            <a:r>
              <a:rPr lang="zh-CN" altLang="en-US" sz="2000" b="1"/>
              <a:t>如图</a:t>
            </a:r>
            <a:r>
              <a:rPr lang="en-US" altLang="zh-CN" sz="2000" b="1"/>
              <a:t>2</a:t>
            </a:r>
            <a:r>
              <a:rPr lang="zh-CN" altLang="en-US" sz="2000" b="1"/>
              <a:t>代码。</a:t>
            </a:r>
            <a:endParaRPr lang="zh-CN" altLang="en-US" sz="2000" b="1"/>
          </a:p>
          <a:p>
            <a:r>
              <a:rPr lang="en-US" altLang="zh-CN" sz="2000" b="1"/>
              <a:t>4</a:t>
            </a:r>
            <a:r>
              <a:rPr lang="zh-CN" altLang="en-US" sz="2000" b="1"/>
              <a:t>，输入命令：</a:t>
            </a:r>
            <a:r>
              <a:rPr lang="en-US" altLang="zh-CN" sz="2000" b="1">
                <a:solidFill>
                  <a:srgbClr val="FF0000"/>
                </a:solidFill>
              </a:rPr>
              <a:t>7aodoa</a:t>
            </a:r>
            <a:r>
              <a:rPr lang="en-US" altLang="zh-CN" sz="2000" b="1"/>
              <a:t>,</a:t>
            </a:r>
            <a:r>
              <a:rPr lang="zh-CN" altLang="en-US" sz="2000" b="1"/>
              <a:t>对话框返回代码</a:t>
            </a:r>
            <a:r>
              <a:rPr lang="en-US" altLang="zh-CN" sz="2000" b="1"/>
              <a:t> </a:t>
            </a:r>
            <a:r>
              <a:rPr lang="zh-CN" altLang="en-US" sz="2000" b="1"/>
              <a:t>如图</a:t>
            </a:r>
            <a:r>
              <a:rPr lang="en-US" altLang="zh-CN" sz="2000" b="1"/>
              <a:t>3</a:t>
            </a:r>
            <a:endParaRPr lang="en-US" altLang="zh-CN" sz="2000" b="1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37610" y="725805"/>
            <a:ext cx="2412365" cy="19253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3112135"/>
            <a:ext cx="2504440" cy="194500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0" y="725805"/>
            <a:ext cx="2436495" cy="183769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607560" y="2697480"/>
            <a:ext cx="671830" cy="2660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 b="1"/>
              <a:t>图</a:t>
            </a:r>
            <a:r>
              <a:rPr lang="en-US" altLang="zh-CN" sz="2000" b="1"/>
              <a:t>1</a:t>
            </a:r>
            <a:endParaRPr lang="en-US" altLang="zh-CN" sz="2000" b="1"/>
          </a:p>
        </p:txBody>
      </p:sp>
      <p:sp>
        <p:nvSpPr>
          <p:cNvPr id="11" name="文本框 10"/>
          <p:cNvSpPr txBox="1"/>
          <p:nvPr/>
        </p:nvSpPr>
        <p:spPr>
          <a:xfrm>
            <a:off x="7533640" y="2713355"/>
            <a:ext cx="3048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/>
              <a:t>图</a:t>
            </a:r>
            <a:r>
              <a:rPr lang="en-US" altLang="zh-CN" sz="2000" b="1"/>
              <a:t>2</a:t>
            </a:r>
            <a:endParaRPr lang="en-US" altLang="zh-CN" sz="2000" b="1"/>
          </a:p>
        </p:txBody>
      </p:sp>
      <p:sp>
        <p:nvSpPr>
          <p:cNvPr id="13" name="文本框 12"/>
          <p:cNvSpPr txBox="1"/>
          <p:nvPr/>
        </p:nvSpPr>
        <p:spPr>
          <a:xfrm>
            <a:off x="4387850" y="3963035"/>
            <a:ext cx="3048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/>
              <a:t>图</a:t>
            </a:r>
            <a:r>
              <a:rPr lang="en-US" altLang="zh-CN" sz="2000" b="1"/>
              <a:t>3</a:t>
            </a:r>
            <a:endParaRPr lang="en-US" altLang="zh-CN" sz="2000" b="1"/>
          </a:p>
        </p:txBody>
      </p:sp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943860" y="226695"/>
            <a:ext cx="3048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chemeClr val="bg1"/>
                </a:solidFill>
              </a:rPr>
              <a:t>串口与感测头的连接</a:t>
            </a:r>
            <a:endParaRPr lang="zh-CN" altLang="en-US" sz="2400" b="1">
              <a:solidFill>
                <a:schemeClr val="bg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4620" y="1236345"/>
            <a:ext cx="3048000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/>
              <a:t>三，动态滚动测试</a:t>
            </a:r>
            <a:endParaRPr lang="zh-CN" altLang="en-US" sz="2000" b="1"/>
          </a:p>
          <a:p>
            <a:r>
              <a:rPr lang="en-US" altLang="zh-CN" sz="2000" b="1"/>
              <a:t>  1,</a:t>
            </a:r>
            <a:r>
              <a:rPr lang="zh-CN" altLang="en-US" sz="2000" b="1"/>
              <a:t>输入命令：</a:t>
            </a:r>
            <a:r>
              <a:rPr lang="en-US" altLang="zh-CN" sz="2000" b="1">
                <a:solidFill>
                  <a:srgbClr val="FF0000"/>
                </a:solidFill>
              </a:rPr>
              <a:t>7a0d0a</a:t>
            </a:r>
            <a:endParaRPr lang="en-US" altLang="zh-CN" sz="2000" b="1"/>
          </a:p>
          <a:p>
            <a:r>
              <a:rPr lang="en-US" altLang="zh-CN" sz="2000" b="1"/>
              <a:t>     </a:t>
            </a:r>
            <a:r>
              <a:rPr lang="zh-CN" altLang="en-US" sz="2000" b="1"/>
              <a:t>选择</a:t>
            </a:r>
            <a:endParaRPr lang="zh-CN" altLang="en-US" sz="2000" b="1"/>
          </a:p>
          <a:p>
            <a:r>
              <a:rPr lang="en-US" altLang="zh-CN" sz="2000" b="1"/>
              <a:t>     </a:t>
            </a:r>
            <a:r>
              <a:rPr lang="zh-CN" altLang="en-US" sz="2000" b="1"/>
              <a:t>按图</a:t>
            </a:r>
            <a:r>
              <a:rPr lang="en-US" altLang="zh-CN" sz="2000" b="1"/>
              <a:t>1</a:t>
            </a:r>
            <a:r>
              <a:rPr lang="zh-CN" altLang="en-US" sz="2000" b="1"/>
              <a:t>勾选选项后</a:t>
            </a:r>
            <a:endParaRPr lang="zh-CN" altLang="en-US" sz="2000" b="1"/>
          </a:p>
          <a:p>
            <a:r>
              <a:rPr lang="zh-CN" altLang="en-US" sz="2000" b="1"/>
              <a:t> </a:t>
            </a:r>
            <a:r>
              <a:rPr lang="en-US" altLang="zh-CN" sz="2000" b="1"/>
              <a:t>    </a:t>
            </a:r>
            <a:r>
              <a:rPr lang="zh-CN" altLang="en-US" sz="2000" b="1"/>
              <a:t>图</a:t>
            </a:r>
            <a:r>
              <a:rPr lang="en-US" altLang="zh-CN" sz="2000" b="1"/>
              <a:t>2 </a:t>
            </a:r>
            <a:r>
              <a:rPr lang="zh-CN" altLang="en-US" sz="2000" b="1"/>
              <a:t>滚动显示感测头测</a:t>
            </a:r>
            <a:r>
              <a:rPr lang="en-US" altLang="zh-CN" sz="2000" b="1"/>
              <a:t> </a:t>
            </a:r>
            <a:r>
              <a:rPr lang="zh-CN" altLang="en-US" sz="2000" b="1"/>
              <a:t>量数据。</a:t>
            </a:r>
            <a:endParaRPr lang="zh-CN" altLang="en-US" sz="2000" b="1"/>
          </a:p>
          <a:p>
            <a:r>
              <a:rPr lang="en-US" altLang="zh-CN" sz="2000" b="1"/>
              <a:t>     </a:t>
            </a:r>
            <a:endParaRPr lang="zh-CN" altLang="en-US" sz="2000" b="1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8750" y="894715"/>
            <a:ext cx="3796665" cy="353441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4990" y="901700"/>
            <a:ext cx="1658620" cy="352806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200" y="1866265"/>
            <a:ext cx="771525" cy="3429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711575" y="4429760"/>
            <a:ext cx="762000" cy="3429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 b="1"/>
              <a:t>图</a:t>
            </a:r>
            <a:r>
              <a:rPr lang="en-US" altLang="zh-CN" sz="2000" b="1"/>
              <a:t>1</a:t>
            </a:r>
            <a:endParaRPr lang="en-US" altLang="zh-CN" sz="2000" b="1"/>
          </a:p>
        </p:txBody>
      </p:sp>
      <p:sp>
        <p:nvSpPr>
          <p:cNvPr id="11" name="文本框 10"/>
          <p:cNvSpPr txBox="1"/>
          <p:nvPr/>
        </p:nvSpPr>
        <p:spPr>
          <a:xfrm>
            <a:off x="6699250" y="4429125"/>
            <a:ext cx="875665" cy="3429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 b="1"/>
              <a:t>图</a:t>
            </a:r>
            <a:r>
              <a:rPr lang="en-US" altLang="zh-CN" sz="2000" b="1"/>
              <a:t>2</a:t>
            </a:r>
            <a:endParaRPr lang="en-US" altLang="zh-CN" sz="2000" b="1"/>
          </a:p>
        </p:txBody>
      </p:sp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波特率的选择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187450" y="2110740"/>
            <a:ext cx="5080000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177800"/>
            <a:r>
              <a:rPr lang="en-US" altLang="zh-CN" sz="1800" b="1">
                <a:solidFill>
                  <a:srgbClr val="FF0000"/>
                </a:solidFill>
                <a:ea typeface="等线" panose="02010600030101010101" charset="-122"/>
              </a:rPr>
              <a:t>  </a:t>
            </a:r>
            <a:r>
              <a:rPr lang="zh-CN" sz="1800" b="1">
                <a:solidFill>
                  <a:srgbClr val="FF0000"/>
                </a:solidFill>
                <a:ea typeface="等线" panose="02010600030101010101" charset="-122"/>
              </a:rPr>
              <a:t>在115200波特率的通讯情况下，向传感器发送(16进制)bd bd a0，传感器返回数据：bd bd a0说明改写成功。</a:t>
            </a:r>
            <a:r>
              <a:rPr lang="en-US" altLang="zh-CN" sz="1800" b="1">
                <a:solidFill>
                  <a:srgbClr val="FF0000"/>
                </a:solidFill>
                <a:ea typeface="等线" panose="02010600030101010101" charset="-122"/>
              </a:rPr>
              <a:t>--</a:t>
            </a:r>
            <a:r>
              <a:rPr lang="zh-CN" altLang="en-US" sz="1800" b="1">
                <a:solidFill>
                  <a:srgbClr val="FF0000"/>
                </a:solidFill>
                <a:ea typeface="等线" panose="02010600030101010101" charset="-122"/>
              </a:rPr>
              <a:t>波特率（</a:t>
            </a:r>
            <a:r>
              <a:rPr lang="en-US" altLang="zh-CN" sz="1800" b="1">
                <a:solidFill>
                  <a:srgbClr val="FF0000"/>
                </a:solidFill>
                <a:ea typeface="等线" panose="02010600030101010101" charset="-122"/>
              </a:rPr>
              <a:t>9600</a:t>
            </a:r>
            <a:r>
              <a:rPr lang="zh-CN" altLang="en-US" sz="1800" b="1">
                <a:solidFill>
                  <a:srgbClr val="FF0000"/>
                </a:solidFill>
                <a:ea typeface="等线" panose="02010600030101010101" charset="-122"/>
              </a:rPr>
              <a:t>）</a:t>
            </a:r>
            <a:endParaRPr lang="zh-CN" altLang="en-US" sz="1800" b="1">
              <a:solidFill>
                <a:srgbClr val="FF0000"/>
              </a:solidFill>
              <a:ea typeface="等线" panose="0201060003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87450" y="906780"/>
            <a:ext cx="5786755" cy="1165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 b="1"/>
              <a:t>三，波特率修改（非modbus协议）</a:t>
            </a:r>
            <a:endParaRPr lang="zh-CN" altLang="en-US" sz="2000" b="1"/>
          </a:p>
          <a:p>
            <a:endParaRPr lang="zh-CN" altLang="en-US" sz="2000" b="1"/>
          </a:p>
          <a:p>
            <a:r>
              <a:rPr lang="zh-CN" altLang="en-US" sz="2000" b="1"/>
              <a:t>将波特率是</a:t>
            </a:r>
            <a:r>
              <a:rPr lang="zh-CN" altLang="en-US" sz="2000" b="1">
                <a:sym typeface="+mn-ea"/>
              </a:rPr>
              <a:t>115200</a:t>
            </a:r>
            <a:r>
              <a:rPr lang="zh-CN" altLang="en-US" sz="2000" b="1"/>
              <a:t>改成实例</a:t>
            </a:r>
            <a:r>
              <a:rPr lang="en-US" altLang="zh-CN" sz="2000" b="1"/>
              <a:t>9600</a:t>
            </a:r>
            <a:endParaRPr lang="zh-CN" altLang="en-US" sz="2000" b="1"/>
          </a:p>
          <a:p>
            <a:endParaRPr lang="en-US" altLang="zh-CN" sz="2000" b="1"/>
          </a:p>
        </p:txBody>
      </p:sp>
      <p:sp>
        <p:nvSpPr>
          <p:cNvPr id="5" name="文本框 4"/>
          <p:cNvSpPr txBox="1"/>
          <p:nvPr/>
        </p:nvSpPr>
        <p:spPr>
          <a:xfrm>
            <a:off x="1187450" y="3779520"/>
            <a:ext cx="5080000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en-US" altLang="zh-CN" sz="1800" b="1">
                <a:solidFill>
                  <a:srgbClr val="FF0000"/>
                </a:solidFill>
                <a:ea typeface="宋体" panose="02010600030101010101" pitchFamily="2" charset="-122"/>
              </a:rPr>
              <a:t>    </a:t>
            </a:r>
            <a:r>
              <a:rPr lang="zh-CN" sz="1800" b="1">
                <a:solidFill>
                  <a:srgbClr val="FF0000"/>
                </a:solidFill>
                <a:ea typeface="宋体" panose="02010600030101010101" pitchFamily="2" charset="-122"/>
              </a:rPr>
              <a:t>在</a:t>
            </a:r>
            <a:r>
              <a:rPr lang="en-US" sz="1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9600</a:t>
            </a:r>
            <a:r>
              <a:rPr lang="zh-CN" sz="1800" b="1">
                <a:solidFill>
                  <a:srgbClr val="FF0000"/>
                </a:solidFill>
                <a:ea typeface="宋体" panose="02010600030101010101" pitchFamily="2" charset="-122"/>
              </a:rPr>
              <a:t>波特率的通讯情况下，向传感器发送</a:t>
            </a:r>
            <a:r>
              <a:rPr lang="en-US" sz="1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(16</a:t>
            </a:r>
            <a:r>
              <a:rPr lang="zh-CN" sz="1800" b="1">
                <a:solidFill>
                  <a:srgbClr val="FF0000"/>
                </a:solidFill>
                <a:ea typeface="宋体" panose="02010600030101010101" pitchFamily="2" charset="-122"/>
              </a:rPr>
              <a:t>进制</a:t>
            </a:r>
            <a:r>
              <a:rPr lang="en-US" sz="1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)bd bd b0</a:t>
            </a:r>
            <a:r>
              <a:rPr lang="zh-CN" sz="1800" b="1">
                <a:solidFill>
                  <a:srgbClr val="FF0000"/>
                </a:solidFill>
                <a:ea typeface="宋体" panose="02010600030101010101" pitchFamily="2" charset="-122"/>
              </a:rPr>
              <a:t>，传感器返回数据：</a:t>
            </a:r>
            <a:r>
              <a:rPr lang="en-US" sz="1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bd bd b0</a:t>
            </a:r>
            <a:r>
              <a:rPr lang="zh-CN" sz="1800" b="1">
                <a:solidFill>
                  <a:srgbClr val="FF0000"/>
                </a:solidFill>
                <a:ea typeface="宋体" panose="02010600030101010101" pitchFamily="2" charset="-122"/>
              </a:rPr>
              <a:t>说明改写成功。</a:t>
            </a:r>
            <a:r>
              <a:rPr lang="en-US" altLang="zh-CN" sz="1800" b="1">
                <a:solidFill>
                  <a:srgbClr val="FF0000"/>
                </a:solidFill>
                <a:ea typeface="宋体" panose="02010600030101010101" pitchFamily="2" charset="-122"/>
              </a:rPr>
              <a:t>   --</a:t>
            </a:r>
            <a:r>
              <a:rPr lang="zh-CN" altLang="en-US" sz="1800" b="1">
                <a:solidFill>
                  <a:srgbClr val="FF0000"/>
                </a:solidFill>
                <a:ea typeface="宋体" panose="02010600030101010101" pitchFamily="2" charset="-122"/>
              </a:rPr>
              <a:t>波特率（</a:t>
            </a:r>
            <a:r>
              <a:rPr lang="en-US" altLang="zh-CN" sz="1800" b="1">
                <a:solidFill>
                  <a:srgbClr val="FF0000"/>
                </a:solidFill>
                <a:ea typeface="宋体" panose="02010600030101010101" pitchFamily="2" charset="-122"/>
              </a:rPr>
              <a:t>115200</a:t>
            </a:r>
            <a:r>
              <a:rPr lang="zh-CN" altLang="en-US" sz="1800" b="1">
                <a:solidFill>
                  <a:srgbClr val="FF0000"/>
                </a:solidFill>
                <a:ea typeface="宋体" panose="02010600030101010101" pitchFamily="2" charset="-122"/>
              </a:rPr>
              <a:t>）</a:t>
            </a:r>
            <a:endParaRPr lang="zh-CN" altLang="en-US" sz="1800" b="1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71270" y="3165475"/>
            <a:ext cx="4572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>
                <a:sym typeface="+mn-ea"/>
              </a:rPr>
              <a:t>将波特率是</a:t>
            </a:r>
            <a:r>
              <a:rPr lang="en-US" altLang="zh-CN" sz="2000" b="1">
                <a:sym typeface="+mn-ea"/>
              </a:rPr>
              <a:t>9600</a:t>
            </a:r>
            <a:r>
              <a:rPr lang="zh-CN" altLang="en-US" sz="2000" b="1">
                <a:sym typeface="+mn-ea"/>
              </a:rPr>
              <a:t>改成实例</a:t>
            </a:r>
            <a:r>
              <a:rPr lang="en-US" altLang="zh-CN" sz="2000" b="1">
                <a:sym typeface="+mn-ea"/>
              </a:rPr>
              <a:t>115200</a:t>
            </a:r>
            <a:endParaRPr lang="en-US" altLang="zh-CN" sz="2000" b="1">
              <a:sym typeface="+mn-ea"/>
            </a:endParaRPr>
          </a:p>
        </p:txBody>
      </p:sp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长串命令的解释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849755" y="939165"/>
            <a:ext cx="4754245" cy="714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客户问题：</a:t>
            </a:r>
            <a:r>
              <a:rPr lang="en-US" altLang="zh-CN"/>
              <a:t>1</a:t>
            </a:r>
            <a:r>
              <a:rPr lang="zh-CN" altLang="en-US"/>
              <a:t>、连</a:t>
            </a:r>
            <a:r>
              <a:rPr lang="en-US" altLang="zh-CN"/>
              <a:t>PLC,</a:t>
            </a:r>
            <a:r>
              <a:rPr lang="zh-CN" altLang="en-US"/>
              <a:t>软件输出的格式是什么？</a:t>
            </a:r>
            <a:endParaRPr lang="zh-CN" altLang="en-US"/>
          </a:p>
          <a:p>
            <a:r>
              <a:rPr lang="zh-CN" altLang="en-US"/>
              <a:t>答：连接</a:t>
            </a:r>
            <a:r>
              <a:rPr lang="en-US" altLang="zh-CN"/>
              <a:t>PLC,  </a:t>
            </a:r>
            <a:r>
              <a:rPr lang="zh-CN" altLang="en-US"/>
              <a:t>输出的是Modbus 协议， 16进制的 整数</a:t>
            </a:r>
            <a:endParaRPr lang="zh-CN" altLang="en-US"/>
          </a:p>
          <a:p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5276850" y="1659890"/>
            <a:ext cx="3048000" cy="18707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问题</a:t>
            </a:r>
            <a:r>
              <a:rPr lang="en-US" altLang="zh-CN"/>
              <a:t>2</a:t>
            </a:r>
            <a:r>
              <a:rPr lang="zh-CN" altLang="en-US"/>
              <a:t>：0x89700001这一长串数字命令分解是什么意思？</a:t>
            </a:r>
            <a:endParaRPr lang="zh-CN" altLang="en-US"/>
          </a:p>
          <a:p>
            <a:r>
              <a:rPr lang="zh-CN" altLang="en-US"/>
              <a:t>答：命令里边椭圆截取的数据，这个是测量值，前面的表示：比如说01是传感器的地址，03是命令码，04是表示我这个数字上传了四个字节，然后最后在中间那个圈起来的数字是测量值，最后那两位是校验码。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如果要转换成十进制，就在这个测量值上除以</a:t>
            </a:r>
            <a:r>
              <a:rPr lang="en-US" altLang="zh-CN"/>
              <a:t>10000</a:t>
            </a:r>
            <a:endParaRPr lang="en-US" altLang="zh-CN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07720" y="1385570"/>
            <a:ext cx="3404235" cy="29444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_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2571750"/>
            <a:ext cx="1080120" cy="1080120"/>
          </a:xfrm>
          <a:prstGeom prst="ellipse">
            <a:avLst/>
          </a:prstGeom>
          <a:ln w="63500">
            <a:gradFill flip="none" rotWithShape="1">
              <a:gsLst>
                <a:gs pos="52000">
                  <a:srgbClr val="FFFFFF">
                    <a:lumMod val="85000"/>
                  </a:srgbClr>
                </a:gs>
                <a:gs pos="0">
                  <a:srgbClr val="FFFFFF"/>
                </a:gs>
                <a:gs pos="100000">
                  <a:srgbClr val="FFFFFF"/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A_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111810"/>
            <a:ext cx="1357623" cy="1357623"/>
          </a:xfrm>
          <a:prstGeom prst="ellipse">
            <a:avLst/>
          </a:prstGeom>
          <a:ln w="63500">
            <a:gradFill flip="none" rotWithShape="1">
              <a:gsLst>
                <a:gs pos="52000">
                  <a:srgbClr val="FFFFFF">
                    <a:lumMod val="85000"/>
                  </a:srgbClr>
                </a:gs>
                <a:gs pos="0">
                  <a:srgbClr val="FFFFFF"/>
                </a:gs>
                <a:gs pos="100000">
                  <a:srgbClr val="FFFFFF"/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A_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363838"/>
            <a:ext cx="1635126" cy="1635126"/>
          </a:xfrm>
          <a:prstGeom prst="ellipse">
            <a:avLst/>
          </a:prstGeom>
          <a:ln w="63500">
            <a:gradFill flip="none" rotWithShape="1">
              <a:gsLst>
                <a:gs pos="52000">
                  <a:srgbClr val="FFFFFF">
                    <a:lumMod val="85000"/>
                  </a:srgbClr>
                </a:gs>
                <a:gs pos="0">
                  <a:srgbClr val="FFFFFF"/>
                </a:gs>
                <a:gs pos="100000">
                  <a:srgbClr val="FFFFFF"/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PA_矩形 10"/>
          <p:cNvSpPr/>
          <p:nvPr>
            <p:custDataLst>
              <p:tags r:id="rId7"/>
            </p:custDataLst>
          </p:nvPr>
        </p:nvSpPr>
        <p:spPr>
          <a:xfrm>
            <a:off x="745047" y="1431740"/>
            <a:ext cx="756084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3765">
              <a:defRPr/>
            </a:pPr>
            <a:r>
              <a:rPr lang="zh-CN" altLang="en-US" sz="3600" b="1" dirty="0" smtClean="0">
                <a:ln>
                  <a:solidFill>
                    <a:srgbClr val="C9D6DE"/>
                  </a:solidFill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谢谢聆听！</a:t>
            </a:r>
            <a:endParaRPr lang="zh-CN" altLang="en-US" sz="3600" b="1" dirty="0">
              <a:ln>
                <a:solidFill>
                  <a:srgbClr val="C9D6DE"/>
                </a:solidFill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1" y="470641"/>
            <a:ext cx="2263775" cy="1270000"/>
            <a:chOff x="-1" y="391901"/>
            <a:chExt cx="2263775" cy="1270000"/>
          </a:xfrm>
        </p:grpSpPr>
        <p:sp>
          <p:nvSpPr>
            <p:cNvPr id="2" name="五边形 1"/>
            <p:cNvSpPr/>
            <p:nvPr/>
          </p:nvSpPr>
          <p:spPr>
            <a:xfrm>
              <a:off x="-1" y="391901"/>
              <a:ext cx="2263775" cy="1270000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225743" y="662730"/>
              <a:ext cx="131318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400" b="1" dirty="0" smtClean="0">
                  <a:solidFill>
                    <a:schemeClr val="bg1"/>
                  </a:solidFill>
                </a:rPr>
                <a:t>目录</a:t>
              </a:r>
              <a:endParaRPr lang="zh-CN" altLang="en-US" sz="4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886075" y="3855720"/>
            <a:ext cx="954405" cy="842645"/>
            <a:chOff x="4038599" y="1338262"/>
            <a:chExt cx="1478535" cy="1290637"/>
          </a:xfrm>
        </p:grpSpPr>
        <p:grpSp>
          <p:nvGrpSpPr>
            <p:cNvPr id="50" name="Group 3"/>
            <p:cNvGrpSpPr/>
            <p:nvPr/>
          </p:nvGrpSpPr>
          <p:grpSpPr bwMode="auto">
            <a:xfrm>
              <a:off x="4038599" y="1338262"/>
              <a:ext cx="1478535" cy="1290637"/>
              <a:chOff x="1110" y="2656"/>
              <a:chExt cx="1549" cy="1351"/>
            </a:xfrm>
          </p:grpSpPr>
          <p:sp>
            <p:nvSpPr>
              <p:cNvPr id="54" name="AutoShape 4"/>
              <p:cNvSpPr>
                <a:spLocks noChangeArrowheads="1"/>
              </p:cNvSpPr>
              <p:nvPr>
                <p:custDataLst>
                  <p:tags r:id="rId1"/>
                </p:custDataLst>
              </p:nvPr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5" name="AutoShape 5"/>
              <p:cNvSpPr>
                <a:spLocks noChangeArrowheads="1"/>
              </p:cNvSpPr>
              <p:nvPr>
                <p:custDataLst>
                  <p:tags r:id="rId2"/>
                </p:custDataLst>
              </p:nvPr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" name="AutoShape 6"/>
              <p:cNvSpPr>
                <a:spLocks noChangeArrowheads="1"/>
              </p:cNvSpPr>
              <p:nvPr>
                <p:custDataLst>
                  <p:tags r:id="rId3"/>
                </p:custDataLst>
              </p:nvPr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solidFill>
                  <a:schemeClr val="bg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53" name="Text Box 13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gray">
            <a:xfrm>
              <a:off x="4440619" y="1499237"/>
              <a:ext cx="686904" cy="8938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zh-CN" sz="3200" b="1" dirty="0">
                  <a:solidFill>
                    <a:schemeClr val="bg1"/>
                  </a:solidFill>
                  <a:ea typeface="宋体" panose="02010600030101010101" pitchFamily="2" charset="-122"/>
                </a:rPr>
                <a:t>4</a:t>
              </a:r>
              <a:endParaRPr lang="en-US" altLang="zh-CN" sz="3200" b="1" dirty="0">
                <a:solidFill>
                  <a:schemeClr val="bg1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2869565" y="2758440"/>
            <a:ext cx="954405" cy="842645"/>
            <a:chOff x="4038599" y="1338262"/>
            <a:chExt cx="1478535" cy="1290637"/>
          </a:xfrm>
        </p:grpSpPr>
        <p:grpSp>
          <p:nvGrpSpPr>
            <p:cNvPr id="25" name="Group 3"/>
            <p:cNvGrpSpPr/>
            <p:nvPr/>
          </p:nvGrpSpPr>
          <p:grpSpPr bwMode="auto">
            <a:xfrm>
              <a:off x="4038599" y="1338262"/>
              <a:ext cx="1478535" cy="1290637"/>
              <a:chOff x="1110" y="2656"/>
              <a:chExt cx="1549" cy="1351"/>
            </a:xfrm>
          </p:grpSpPr>
          <p:sp>
            <p:nvSpPr>
              <p:cNvPr id="26" name="AutoShape 4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p>
                <a:endParaRPr lang="zh-CN" altLang="en-US"/>
              </a:p>
            </p:txBody>
          </p:sp>
          <p:sp>
            <p:nvSpPr>
              <p:cNvPr id="27" name="AutoShape 5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p>
                <a:endParaRPr lang="zh-CN" altLang="en-US"/>
              </a:p>
            </p:txBody>
          </p:sp>
          <p:sp>
            <p:nvSpPr>
              <p:cNvPr id="28" name="AutoShape 6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solidFill>
                  <a:schemeClr val="bg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p>
                <a:endParaRPr lang="zh-CN" altLang="en-US"/>
              </a:p>
            </p:txBody>
          </p:sp>
        </p:grpSp>
        <p:sp>
          <p:nvSpPr>
            <p:cNvPr id="29" name="Text Box 13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gray">
            <a:xfrm>
              <a:off x="4440619" y="1499237"/>
              <a:ext cx="686904" cy="8938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p>
              <a:pPr algn="ctr" eaLnBrk="0" hangingPunct="0"/>
              <a:r>
                <a:rPr lang="en-US" altLang="zh-CN" sz="3200" b="1" dirty="0">
                  <a:solidFill>
                    <a:schemeClr val="bg1"/>
                  </a:solidFill>
                  <a:ea typeface="宋体" panose="02010600030101010101" pitchFamily="2" charset="-122"/>
                </a:rPr>
                <a:t>3</a:t>
              </a:r>
              <a:endParaRPr lang="en-US" altLang="zh-CN" sz="3200" b="1" dirty="0">
                <a:solidFill>
                  <a:schemeClr val="bg1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2886075" y="631825"/>
            <a:ext cx="954405" cy="842645"/>
            <a:chOff x="4038599" y="1338262"/>
            <a:chExt cx="1478535" cy="1290637"/>
          </a:xfrm>
        </p:grpSpPr>
        <p:grpSp>
          <p:nvGrpSpPr>
            <p:cNvPr id="31" name="Group 3"/>
            <p:cNvGrpSpPr/>
            <p:nvPr/>
          </p:nvGrpSpPr>
          <p:grpSpPr bwMode="auto">
            <a:xfrm>
              <a:off x="4038599" y="1338262"/>
              <a:ext cx="1478535" cy="1290637"/>
              <a:chOff x="1110" y="2656"/>
              <a:chExt cx="1549" cy="1351"/>
            </a:xfrm>
          </p:grpSpPr>
          <p:sp>
            <p:nvSpPr>
              <p:cNvPr id="32" name="AutoShape 4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3" name="AutoShape 5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4" name="AutoShape 6"/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solidFill>
                  <a:schemeClr val="bg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35" name="Text Box 13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gray">
            <a:xfrm>
              <a:off x="4440619" y="1499237"/>
              <a:ext cx="686904" cy="8938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zh-CN" sz="3200" b="1" dirty="0">
                  <a:solidFill>
                    <a:schemeClr val="bg1"/>
                  </a:solidFill>
                  <a:ea typeface="宋体" panose="02010600030101010101" pitchFamily="2" charset="-122"/>
                </a:rPr>
                <a:t>1</a:t>
              </a:r>
              <a:endParaRPr lang="en-US" altLang="zh-CN" sz="3200" b="1" dirty="0">
                <a:solidFill>
                  <a:schemeClr val="bg1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2877820" y="1690370"/>
            <a:ext cx="954405" cy="842645"/>
            <a:chOff x="4038599" y="1338262"/>
            <a:chExt cx="1478535" cy="1290637"/>
          </a:xfrm>
        </p:grpSpPr>
        <p:grpSp>
          <p:nvGrpSpPr>
            <p:cNvPr id="37" name="Group 3"/>
            <p:cNvGrpSpPr/>
            <p:nvPr/>
          </p:nvGrpSpPr>
          <p:grpSpPr bwMode="auto">
            <a:xfrm>
              <a:off x="4038599" y="1338262"/>
              <a:ext cx="1478535" cy="1290637"/>
              <a:chOff x="1110" y="2656"/>
              <a:chExt cx="1549" cy="1351"/>
            </a:xfrm>
          </p:grpSpPr>
          <p:sp>
            <p:nvSpPr>
              <p:cNvPr id="38" name="AutoShape 4"/>
              <p:cNvSpPr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9" name="AutoShape 5"/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0" name="AutoShape 6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solidFill>
                  <a:schemeClr val="bg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41" name="Text Box 13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gray">
            <a:xfrm>
              <a:off x="4440619" y="1499237"/>
              <a:ext cx="686904" cy="8938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zh-CN" sz="3200" b="1" dirty="0">
                  <a:solidFill>
                    <a:schemeClr val="bg1"/>
                  </a:solidFill>
                  <a:ea typeface="宋体" panose="02010600030101010101" pitchFamily="2" charset="-122"/>
                </a:rPr>
                <a:t>2</a:t>
              </a:r>
              <a:endParaRPr lang="en-US" altLang="zh-CN" sz="3200" b="1" dirty="0">
                <a:solidFill>
                  <a:schemeClr val="bg1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42" name="文本框 41"/>
          <p:cNvSpPr txBox="1"/>
          <p:nvPr/>
        </p:nvSpPr>
        <p:spPr>
          <a:xfrm>
            <a:off x="4333240" y="798830"/>
            <a:ext cx="3048000" cy="52197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产品参数介绍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4333240" y="1795780"/>
            <a:ext cx="3048000" cy="52197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通讯模块的连接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44" name="文本框 43"/>
          <p:cNvSpPr txBox="1"/>
          <p:nvPr>
            <p:custDataLst>
              <p:tags r:id="rId17"/>
            </p:custDataLst>
          </p:nvPr>
        </p:nvSpPr>
        <p:spPr>
          <a:xfrm>
            <a:off x="4333240" y="2865755"/>
            <a:ext cx="3048000" cy="52197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串口调试技巧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45" name="文本框 44"/>
          <p:cNvSpPr txBox="1"/>
          <p:nvPr>
            <p:custDataLst>
              <p:tags r:id="rId18"/>
            </p:custDataLst>
          </p:nvPr>
        </p:nvSpPr>
        <p:spPr>
          <a:xfrm>
            <a:off x="4333240" y="3961130"/>
            <a:ext cx="3048000" cy="52197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p>
            <a:endParaRPr lang="zh-CN" altLang="en-US" sz="28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2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decel="2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2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1" decel="2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Line 11"/>
          <p:cNvSpPr>
            <a:spLocks noChangeShapeType="1"/>
          </p:cNvSpPr>
          <p:nvPr/>
        </p:nvSpPr>
        <p:spPr bwMode="auto">
          <a:xfrm>
            <a:off x="2103180" y="3268230"/>
            <a:ext cx="5041407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 type="oval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accent5"/>
              </a:solidFill>
            </a:endParaRPr>
          </a:p>
        </p:txBody>
      </p:sp>
      <p:sp>
        <p:nvSpPr>
          <p:cNvPr id="52" name="Text Box 12"/>
          <p:cNvSpPr txBox="1">
            <a:spLocks noChangeArrowheads="1"/>
          </p:cNvSpPr>
          <p:nvPr/>
        </p:nvSpPr>
        <p:spPr bwMode="auto">
          <a:xfrm>
            <a:off x="3424615" y="2684576"/>
            <a:ext cx="262128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200" b="1" dirty="0" smtClean="0">
                <a:solidFill>
                  <a:schemeClr val="accent5"/>
                </a:solidFill>
                <a:latin typeface="+mj-ea"/>
                <a:ea typeface="+mj-ea"/>
              </a:rPr>
              <a:t>产品参数介绍</a:t>
            </a:r>
            <a:endParaRPr lang="en-US" altLang="zh-CN" sz="3200" b="1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005020" y="1083829"/>
            <a:ext cx="1478535" cy="1290637"/>
            <a:chOff x="4038599" y="1338262"/>
            <a:chExt cx="1478535" cy="1290637"/>
          </a:xfrm>
        </p:grpSpPr>
        <p:grpSp>
          <p:nvGrpSpPr>
            <p:cNvPr id="50" name="Group 3"/>
            <p:cNvGrpSpPr/>
            <p:nvPr/>
          </p:nvGrpSpPr>
          <p:grpSpPr bwMode="auto">
            <a:xfrm>
              <a:off x="4038599" y="1338262"/>
              <a:ext cx="1478535" cy="1290637"/>
              <a:chOff x="1110" y="2656"/>
              <a:chExt cx="1549" cy="1351"/>
            </a:xfrm>
          </p:grpSpPr>
          <p:sp>
            <p:nvSpPr>
              <p:cNvPr id="54" name="AutoShape 4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5" name="AutoShape 5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" name="AutoShape 6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solidFill>
                  <a:schemeClr val="bg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53" name="Text Box 13"/>
            <p:cNvSpPr txBox="1">
              <a:spLocks noChangeArrowheads="1"/>
            </p:cNvSpPr>
            <p:nvPr/>
          </p:nvSpPr>
          <p:spPr bwMode="gray">
            <a:xfrm>
              <a:off x="4440619" y="1399059"/>
              <a:ext cx="686904" cy="11079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zh-CN" sz="6600" b="1" dirty="0">
                  <a:solidFill>
                    <a:schemeClr val="bg1"/>
                  </a:solidFill>
                  <a:ea typeface="宋体" panose="02010600030101010101" pitchFamily="2" charset="-122"/>
                </a:rPr>
                <a:t>1</a:t>
              </a:r>
              <a:endParaRPr lang="en-US" altLang="zh-CN" sz="6600" b="1" dirty="0">
                <a:solidFill>
                  <a:schemeClr val="bg1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13" name="圆角矩形 12"/>
          <p:cNvSpPr/>
          <p:nvPr/>
        </p:nvSpPr>
        <p:spPr>
          <a:xfrm>
            <a:off x="497331" y="3793302"/>
            <a:ext cx="2511122" cy="1080110"/>
          </a:xfrm>
          <a:prstGeom prst="roundRect">
            <a:avLst/>
          </a:prstGeom>
          <a:blipFill>
            <a:blip r:embed="rId1" cstate="screen"/>
            <a:stretch>
              <a:fillRect/>
            </a:stretch>
          </a:blip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770" tIns="38885" rIns="77770" bIns="38885" rtlCol="0" anchor="ctr"/>
          <a:lstStyle/>
          <a:p>
            <a:pPr algn="ctr"/>
            <a:endParaRPr lang="zh-CN" altLang="en-US" sz="1600"/>
          </a:p>
        </p:txBody>
      </p:sp>
      <p:sp>
        <p:nvSpPr>
          <p:cNvPr id="14" name="圆角矩形 13"/>
          <p:cNvSpPr/>
          <p:nvPr/>
        </p:nvSpPr>
        <p:spPr>
          <a:xfrm>
            <a:off x="3193179" y="3793302"/>
            <a:ext cx="2511122" cy="1080110"/>
          </a:xfrm>
          <a:prstGeom prst="roundRect">
            <a:avLst/>
          </a:prstGeom>
          <a:blipFill>
            <a:blip r:embed="rId2" cstate="screen"/>
            <a:stretch>
              <a:fillRect/>
            </a:stretch>
          </a:blip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770" tIns="38885" rIns="77770" bIns="38885" rtlCol="0" anchor="ctr"/>
          <a:lstStyle/>
          <a:p>
            <a:pPr algn="ctr"/>
            <a:endParaRPr lang="zh-CN" altLang="en-US" sz="1600"/>
          </a:p>
        </p:txBody>
      </p:sp>
      <p:sp>
        <p:nvSpPr>
          <p:cNvPr id="15" name="圆角矩形 14"/>
          <p:cNvSpPr/>
          <p:nvPr/>
        </p:nvSpPr>
        <p:spPr>
          <a:xfrm>
            <a:off x="5889026" y="3793302"/>
            <a:ext cx="2511122" cy="1080110"/>
          </a:xfrm>
          <a:prstGeom prst="roundRect">
            <a:avLst/>
          </a:prstGeom>
          <a:blipFill>
            <a:blip r:embed="rId3" cstate="screen"/>
            <a:stretch>
              <a:fillRect/>
            </a:stretch>
          </a:blip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770" tIns="38885" rIns="77770" bIns="38885" rtlCol="0" anchor="ctr"/>
          <a:lstStyle/>
          <a:p>
            <a:pPr algn="ctr"/>
            <a:endParaRPr lang="zh-CN" altLang="en-US" sz="1600"/>
          </a:p>
        </p:txBody>
      </p:sp>
      <p:grpSp>
        <p:nvGrpSpPr>
          <p:cNvPr id="6" name="组合 5"/>
          <p:cNvGrpSpPr/>
          <p:nvPr/>
        </p:nvGrpSpPr>
        <p:grpSpPr>
          <a:xfrm>
            <a:off x="4132020" y="1210829"/>
            <a:ext cx="1478535" cy="1290637"/>
            <a:chOff x="4038599" y="1338262"/>
            <a:chExt cx="1478535" cy="1290637"/>
          </a:xfrm>
        </p:grpSpPr>
        <p:grpSp>
          <p:nvGrpSpPr>
            <p:cNvPr id="7" name="Group 3"/>
            <p:cNvGrpSpPr/>
            <p:nvPr/>
          </p:nvGrpSpPr>
          <p:grpSpPr bwMode="auto">
            <a:xfrm>
              <a:off x="4038599" y="1338262"/>
              <a:ext cx="1478535" cy="1290637"/>
              <a:chOff x="1110" y="2656"/>
              <a:chExt cx="1549" cy="1351"/>
            </a:xfrm>
          </p:grpSpPr>
          <p:sp>
            <p:nvSpPr>
              <p:cNvPr id="8" name="AutoShape 4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p>
                <a:endParaRPr lang="zh-CN" altLang="en-US"/>
              </a:p>
            </p:txBody>
          </p:sp>
          <p:sp>
            <p:nvSpPr>
              <p:cNvPr id="9" name="AutoShape 5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p>
                <a:endParaRPr lang="zh-CN" altLang="en-US"/>
              </a:p>
            </p:txBody>
          </p:sp>
          <p:sp>
            <p:nvSpPr>
              <p:cNvPr id="10" name="AutoShape 6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solidFill>
                  <a:schemeClr val="bg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p>
                <a:endParaRPr lang="zh-CN" altLang="en-US"/>
              </a:p>
            </p:txBody>
          </p:sp>
        </p:grpSp>
        <p:sp>
          <p:nvSpPr>
            <p:cNvPr id="11" name="Text Box 13"/>
            <p:cNvSpPr txBox="1">
              <a:spLocks noChangeArrowheads="1"/>
            </p:cNvSpPr>
            <p:nvPr/>
          </p:nvSpPr>
          <p:spPr bwMode="gray">
            <a:xfrm>
              <a:off x="4440619" y="1399059"/>
              <a:ext cx="686904" cy="11079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p>
              <a:pPr algn="ctr" eaLnBrk="0" hangingPunct="0"/>
              <a:r>
                <a:rPr lang="en-US" altLang="zh-CN" sz="6600" b="1" dirty="0">
                  <a:solidFill>
                    <a:schemeClr val="bg1"/>
                  </a:solidFill>
                  <a:ea typeface="宋体" panose="02010600030101010101" pitchFamily="2" charset="-122"/>
                </a:rPr>
                <a:t>1</a:t>
              </a:r>
              <a:endParaRPr lang="en-US" altLang="zh-CN" sz="6600" b="1" dirty="0">
                <a:solidFill>
                  <a:schemeClr val="bg1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-60007" y="391901"/>
            <a:ext cx="2409507" cy="1270000"/>
            <a:chOff x="-60007" y="391901"/>
            <a:chExt cx="2409507" cy="1270000"/>
          </a:xfrm>
        </p:grpSpPr>
        <p:sp>
          <p:nvSpPr>
            <p:cNvPr id="16" name="五边形 15"/>
            <p:cNvSpPr/>
            <p:nvPr/>
          </p:nvSpPr>
          <p:spPr>
            <a:xfrm>
              <a:off x="0" y="391901"/>
              <a:ext cx="2349500" cy="1270000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-60007" y="727181"/>
              <a:ext cx="1988820" cy="55308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zh-CN" altLang="en-US" sz="3200" b="1" dirty="0" smtClean="0">
                  <a:solidFill>
                    <a:schemeClr val="bg1"/>
                  </a:solidFill>
                </a:rPr>
                <a:t>接触式位移</a:t>
              </a:r>
              <a:endParaRPr lang="zh-CN" altLang="en-US" sz="3200" b="1" dirty="0" smtClean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2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5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350"/>
                            </p:stCondLst>
                            <p:childTnLst>
                              <p:par>
                                <p:cTn id="32" presetID="2" presetClass="entr" presetSubtype="1" decel="2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bldLvl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5238750" y="1449705"/>
            <a:ext cx="5575935" cy="3016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73" tIns="34287" rIns="68573" bIns="34287">
            <a:noAutofit/>
          </a:bodyPr>
          <a:lstStyle/>
          <a:p>
            <a:pPr>
              <a:lnSpc>
                <a:spcPct val="130000"/>
              </a:lnSpc>
              <a:spcAft>
                <a:spcPts val="375"/>
              </a:spcAft>
            </a:pPr>
            <a:r>
              <a:rPr lang="zh-CN" altLang="en-US" sz="1100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  右键点击图片选择设置图片格式可直接替换图片。</a:t>
            </a:r>
            <a:endParaRPr lang="en-US" altLang="zh-CN" sz="1100" dirty="0">
              <a:solidFill>
                <a:srgbClr val="F8F8F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30000"/>
              </a:lnSpc>
              <a:spcAft>
                <a:spcPts val="375"/>
              </a:spcAft>
            </a:pPr>
            <a:r>
              <a:rPr lang="zh-CN" altLang="en-US" sz="1100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  您可以点击文字框输入您的描述说明，或者通过复制粘贴，在此录入上述图表的综合描述说明。</a:t>
            </a:r>
            <a:endParaRPr lang="en-US" altLang="zh-CN" sz="1100" dirty="0">
              <a:solidFill>
                <a:srgbClr val="F8F8F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30000"/>
              </a:lnSpc>
              <a:spcAft>
                <a:spcPts val="375"/>
              </a:spcAft>
            </a:pPr>
            <a:r>
              <a:rPr lang="zh-CN" altLang="en-US" sz="1100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  在此录入上述图表的综合描述说明，在此录入上述图表的综合描述说明，在此录入上述图表的综合描述说明，在此录入上图表的综合描述说明，在此录入上述图表的综合描述说明 。</a:t>
            </a:r>
            <a:endParaRPr lang="en-US" altLang="zh-CN" sz="1100" dirty="0">
              <a:solidFill>
                <a:srgbClr val="F8F8F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49250" y="2255520"/>
            <a:ext cx="3256915" cy="260604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6" name="文本框 5"/>
          <p:cNvSpPr txBox="1"/>
          <p:nvPr/>
        </p:nvSpPr>
        <p:spPr>
          <a:xfrm>
            <a:off x="2809875" y="197485"/>
            <a:ext cx="33502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chemeClr val="bg1"/>
                </a:solidFill>
              </a:rPr>
              <a:t>   </a:t>
            </a:r>
            <a:r>
              <a:rPr lang="zh-CN" altLang="en-US" sz="2400">
                <a:solidFill>
                  <a:schemeClr val="bg1"/>
                </a:solidFill>
              </a:rPr>
              <a:t>接触式位移功能介绍</a:t>
            </a:r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922395" y="1116330"/>
            <a:ext cx="4977130" cy="4959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2400" b="1"/>
              <a:t>产品特性</a:t>
            </a:r>
            <a:endParaRPr lang="zh-CN" altLang="en-US" sz="2400" b="1"/>
          </a:p>
          <a:p>
            <a:pPr algn="just"/>
            <a:endParaRPr lang="zh-CN" altLang="en-US" sz="2400" b="1"/>
          </a:p>
          <a:p>
            <a:pPr algn="just"/>
            <a:r>
              <a:rPr lang="zh-CN" altLang="en-US" sz="2000"/>
              <a:t>测量方式：高精度光栅尺</a:t>
            </a:r>
            <a:r>
              <a:rPr lang="en-US" altLang="zh-CN" sz="2000"/>
              <a:t> </a:t>
            </a:r>
            <a:endParaRPr lang="en-US" altLang="zh-CN" sz="2000"/>
          </a:p>
          <a:p>
            <a:pPr algn="just"/>
            <a:endParaRPr lang="en-US" altLang="zh-CN" sz="2000"/>
          </a:p>
          <a:p>
            <a:pPr algn="just"/>
            <a:r>
              <a:rPr lang="en-US" altLang="zh-CN" sz="2000"/>
              <a:t>                  </a:t>
            </a:r>
            <a:r>
              <a:rPr lang="zh-CN" altLang="en-US" sz="2000"/>
              <a:t>放大器带数值显示测量值</a:t>
            </a:r>
            <a:endParaRPr lang="zh-CN" altLang="en-US" sz="2000"/>
          </a:p>
          <a:p>
            <a:pPr algn="just"/>
            <a:endParaRPr lang="zh-CN" altLang="en-US" sz="2000"/>
          </a:p>
          <a:p>
            <a:pPr algn="just"/>
            <a:r>
              <a:rPr lang="en-US" altLang="zh-CN" sz="2000"/>
              <a:t>                  </a:t>
            </a:r>
            <a:r>
              <a:rPr lang="zh-CN" altLang="en-US" sz="2000"/>
              <a:t>检测精度</a:t>
            </a:r>
            <a:r>
              <a:rPr lang="en-US" altLang="zh-CN" sz="2000"/>
              <a:t>1μm</a:t>
            </a:r>
            <a:endParaRPr lang="en-US" altLang="zh-CN" sz="2000"/>
          </a:p>
          <a:p>
            <a:pPr algn="just"/>
            <a:endParaRPr lang="en-US" altLang="zh-CN" sz="2000"/>
          </a:p>
          <a:p>
            <a:pPr algn="just"/>
            <a:r>
              <a:rPr lang="en-US" altLang="zh-CN" sz="2000"/>
              <a:t>                  RS485</a:t>
            </a:r>
            <a:r>
              <a:rPr lang="zh-CN" altLang="en-US" sz="2000"/>
              <a:t>通讯</a:t>
            </a:r>
            <a:endParaRPr lang="en-US" altLang="zh-CN" sz="2000"/>
          </a:p>
          <a:p>
            <a:pPr algn="just"/>
            <a:endParaRPr lang="en-US" altLang="zh-CN" sz="2000"/>
          </a:p>
          <a:p>
            <a:pPr algn="just"/>
            <a:endParaRPr lang="en-US" altLang="zh-CN" sz="2000"/>
          </a:p>
          <a:p>
            <a:pPr algn="just"/>
            <a:endParaRPr lang="en-US" altLang="zh-CN" sz="2000"/>
          </a:p>
          <a:p>
            <a:pPr algn="just"/>
            <a:r>
              <a:rPr lang="en-US" altLang="zh-CN"/>
              <a:t>               </a:t>
            </a:r>
            <a:endParaRPr lang="en-US" altLang="zh-CN"/>
          </a:p>
        </p:txBody>
      </p:sp>
      <p:grpSp>
        <p:nvGrpSpPr>
          <p:cNvPr id="8" name="组合 7"/>
          <p:cNvGrpSpPr/>
          <p:nvPr/>
        </p:nvGrpSpPr>
        <p:grpSpPr>
          <a:xfrm>
            <a:off x="-317" y="438256"/>
            <a:ext cx="2409507" cy="1270000"/>
            <a:chOff x="-60007" y="391901"/>
            <a:chExt cx="2409507" cy="1270000"/>
          </a:xfrm>
        </p:grpSpPr>
        <p:sp>
          <p:nvSpPr>
            <p:cNvPr id="9" name="五边形 8"/>
            <p:cNvSpPr/>
            <p:nvPr/>
          </p:nvSpPr>
          <p:spPr>
            <a:xfrm>
              <a:off x="0" y="391901"/>
              <a:ext cx="2349500" cy="1270000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100"/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-60007" y="727181"/>
              <a:ext cx="1988820" cy="55308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p>
              <a:r>
                <a:rPr lang="zh-CN" altLang="en-US" sz="3200" b="1" dirty="0" smtClean="0">
                  <a:solidFill>
                    <a:schemeClr val="bg1"/>
                  </a:solidFill>
                </a:rPr>
                <a:t>接触式位移</a:t>
              </a:r>
              <a:endParaRPr lang="zh-CN" altLang="en-US" sz="3200" b="1" dirty="0" smtClean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放大器参数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51710" y="932815"/>
            <a:ext cx="5908040" cy="3978275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-54927" y="414761"/>
            <a:ext cx="2409507" cy="1270000"/>
            <a:chOff x="-60007" y="391901"/>
            <a:chExt cx="2409507" cy="1270000"/>
          </a:xfrm>
        </p:grpSpPr>
        <p:sp>
          <p:nvSpPr>
            <p:cNvPr id="4" name="五边形 3"/>
            <p:cNvSpPr/>
            <p:nvPr/>
          </p:nvSpPr>
          <p:spPr>
            <a:xfrm>
              <a:off x="0" y="391901"/>
              <a:ext cx="2349500" cy="1270000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-60007" y="727181"/>
              <a:ext cx="1988820" cy="55308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zh-CN" altLang="en-US" sz="3200" b="1" dirty="0" smtClean="0">
                  <a:solidFill>
                    <a:schemeClr val="bg1"/>
                  </a:solidFill>
                </a:rPr>
                <a:t>接触式位移</a:t>
              </a:r>
              <a:endParaRPr lang="zh-CN" altLang="en-US" sz="3200" b="1" dirty="0" smtClean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感测头参数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4580" y="1072515"/>
            <a:ext cx="5749925" cy="3797300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-54927" y="438256"/>
            <a:ext cx="2409507" cy="1270000"/>
            <a:chOff x="-60007" y="391901"/>
            <a:chExt cx="2409507" cy="1270000"/>
          </a:xfrm>
        </p:grpSpPr>
        <p:sp>
          <p:nvSpPr>
            <p:cNvPr id="4" name="五边形 3"/>
            <p:cNvSpPr/>
            <p:nvPr/>
          </p:nvSpPr>
          <p:spPr>
            <a:xfrm>
              <a:off x="0" y="391901"/>
              <a:ext cx="2349500" cy="1270000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-60007" y="727181"/>
              <a:ext cx="1988820" cy="55308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zh-CN" altLang="en-US" sz="3200" b="1" dirty="0" smtClean="0">
                  <a:solidFill>
                    <a:schemeClr val="bg1"/>
                  </a:solidFill>
                </a:rPr>
                <a:t>接触式位移</a:t>
              </a:r>
              <a:endParaRPr lang="zh-CN" altLang="en-US" sz="3200" b="1" dirty="0" smtClean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Line 11"/>
          <p:cNvSpPr>
            <a:spLocks noChangeShapeType="1"/>
          </p:cNvSpPr>
          <p:nvPr/>
        </p:nvSpPr>
        <p:spPr bwMode="auto">
          <a:xfrm>
            <a:off x="2103180" y="3268229"/>
            <a:ext cx="5041407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 type="oval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accent5"/>
              </a:solidFill>
            </a:endParaRPr>
          </a:p>
        </p:txBody>
      </p:sp>
      <p:sp>
        <p:nvSpPr>
          <p:cNvPr id="52" name="Text Box 12"/>
          <p:cNvSpPr txBox="1">
            <a:spLocks noChangeArrowheads="1"/>
          </p:cNvSpPr>
          <p:nvPr/>
        </p:nvSpPr>
        <p:spPr bwMode="auto">
          <a:xfrm>
            <a:off x="3058220" y="2529000"/>
            <a:ext cx="302768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200" b="1" dirty="0" smtClean="0">
                <a:solidFill>
                  <a:schemeClr val="accent5"/>
                </a:solidFill>
                <a:latin typeface="+mj-ea"/>
                <a:ea typeface="+mj-ea"/>
              </a:rPr>
              <a:t>通信模块的连接</a:t>
            </a:r>
            <a:endParaRPr lang="en-US" altLang="zh-CN" sz="3200" b="1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005020" y="1083828"/>
            <a:ext cx="1478535" cy="1290637"/>
            <a:chOff x="4038599" y="1338262"/>
            <a:chExt cx="1478535" cy="1290637"/>
          </a:xfrm>
        </p:grpSpPr>
        <p:grpSp>
          <p:nvGrpSpPr>
            <p:cNvPr id="50" name="Group 3"/>
            <p:cNvGrpSpPr/>
            <p:nvPr/>
          </p:nvGrpSpPr>
          <p:grpSpPr bwMode="auto">
            <a:xfrm>
              <a:off x="4038599" y="1338262"/>
              <a:ext cx="1478535" cy="1290637"/>
              <a:chOff x="1110" y="2656"/>
              <a:chExt cx="1549" cy="1351"/>
            </a:xfrm>
          </p:grpSpPr>
          <p:sp>
            <p:nvSpPr>
              <p:cNvPr id="54" name="AutoShape 4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5" name="AutoShape 5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" name="AutoShape 6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solidFill>
                  <a:schemeClr val="bg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53" name="Text Box 13"/>
            <p:cNvSpPr txBox="1">
              <a:spLocks noChangeArrowheads="1"/>
            </p:cNvSpPr>
            <p:nvPr/>
          </p:nvSpPr>
          <p:spPr bwMode="gray">
            <a:xfrm>
              <a:off x="4440619" y="1399059"/>
              <a:ext cx="686904" cy="11079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zh-CN" sz="6600" b="1" dirty="0" smtClean="0">
                  <a:solidFill>
                    <a:schemeClr val="bg1"/>
                  </a:solidFill>
                  <a:ea typeface="宋体" panose="02010600030101010101" pitchFamily="2" charset="-122"/>
                </a:rPr>
                <a:t>2</a:t>
              </a:r>
              <a:endParaRPr lang="en-US" altLang="zh-CN" sz="6600" b="1" dirty="0">
                <a:solidFill>
                  <a:schemeClr val="bg1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2103180" y="3268230"/>
            <a:ext cx="5041407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 type="oval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accent5"/>
              </a:solidFill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497331" y="3793302"/>
            <a:ext cx="2511122" cy="1080110"/>
          </a:xfrm>
          <a:prstGeom prst="roundRect">
            <a:avLst/>
          </a:prstGeom>
          <a:blipFill>
            <a:blip r:embed="rId1" cstate="screen"/>
            <a:stretch>
              <a:fillRect/>
            </a:stretch>
          </a:blip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770" tIns="38885" rIns="77770" bIns="38885" rtlCol="0" anchor="ctr"/>
          <a:lstStyle/>
          <a:p>
            <a:pPr algn="ctr"/>
            <a:endParaRPr lang="zh-CN" altLang="en-US" sz="1600"/>
          </a:p>
        </p:txBody>
      </p:sp>
      <p:sp>
        <p:nvSpPr>
          <p:cNvPr id="15" name="圆角矩形 14"/>
          <p:cNvSpPr/>
          <p:nvPr/>
        </p:nvSpPr>
        <p:spPr>
          <a:xfrm>
            <a:off x="3193179" y="3793302"/>
            <a:ext cx="2511122" cy="1080110"/>
          </a:xfrm>
          <a:prstGeom prst="roundRect">
            <a:avLst/>
          </a:prstGeom>
          <a:blipFill>
            <a:blip r:embed="rId2" cstate="screen"/>
            <a:stretch>
              <a:fillRect/>
            </a:stretch>
          </a:blip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770" tIns="38885" rIns="77770" bIns="38885" rtlCol="0" anchor="ctr"/>
          <a:lstStyle/>
          <a:p>
            <a:pPr algn="ctr"/>
            <a:endParaRPr lang="zh-CN" altLang="en-US" sz="1600"/>
          </a:p>
        </p:txBody>
      </p:sp>
      <p:sp>
        <p:nvSpPr>
          <p:cNvPr id="16" name="圆角矩形 15"/>
          <p:cNvSpPr/>
          <p:nvPr/>
        </p:nvSpPr>
        <p:spPr>
          <a:xfrm>
            <a:off x="5889026" y="3793302"/>
            <a:ext cx="2511122" cy="1080110"/>
          </a:xfrm>
          <a:prstGeom prst="roundRect">
            <a:avLst/>
          </a:prstGeom>
          <a:blipFill>
            <a:blip r:embed="rId3" cstate="screen"/>
            <a:stretch>
              <a:fillRect/>
            </a:stretch>
          </a:blip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770" tIns="38885" rIns="77770" bIns="38885" rtlCol="0" anchor="ctr"/>
          <a:lstStyle/>
          <a:p>
            <a:pPr algn="ctr"/>
            <a:endParaRPr lang="zh-CN" altLang="en-US" sz="1600"/>
          </a:p>
        </p:txBody>
      </p:sp>
      <p:grpSp>
        <p:nvGrpSpPr>
          <p:cNvPr id="6" name="组合 5"/>
          <p:cNvGrpSpPr/>
          <p:nvPr/>
        </p:nvGrpSpPr>
        <p:grpSpPr>
          <a:xfrm>
            <a:off x="-60007" y="391901"/>
            <a:ext cx="2409507" cy="1270000"/>
            <a:chOff x="-60007" y="391901"/>
            <a:chExt cx="2409507" cy="1270000"/>
          </a:xfrm>
        </p:grpSpPr>
        <p:sp>
          <p:nvSpPr>
            <p:cNvPr id="7" name="五边形 6"/>
            <p:cNvSpPr/>
            <p:nvPr/>
          </p:nvSpPr>
          <p:spPr>
            <a:xfrm>
              <a:off x="0" y="391901"/>
              <a:ext cx="2349500" cy="1270000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60007" y="727181"/>
              <a:ext cx="1988820" cy="55308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zh-CN" altLang="en-US" sz="3200" b="1" dirty="0" smtClean="0">
                  <a:solidFill>
                    <a:schemeClr val="bg1"/>
                  </a:solidFill>
                </a:rPr>
                <a:t>接触式位移</a:t>
              </a:r>
              <a:endParaRPr lang="zh-CN" altLang="en-US" sz="3200" b="1" dirty="0" smtClean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2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92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42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bldLvl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通讯模块的连接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345440" y="619760"/>
            <a:ext cx="1437005" cy="4065270"/>
          </a:xfrm>
          <a:prstGeom prst="rect">
            <a:avLst/>
          </a:prstGeom>
        </p:spPr>
      </p:pic>
      <p:pic>
        <p:nvPicPr>
          <p:cNvPr id="4" name="图片 3" descr="48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9390" y="725805"/>
            <a:ext cx="3864610" cy="1784985"/>
          </a:xfrm>
          <a:prstGeom prst="rect">
            <a:avLst/>
          </a:prstGeom>
        </p:spPr>
      </p:pic>
      <p:pic>
        <p:nvPicPr>
          <p:cNvPr id="5" name="图片 3" descr="48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8755" y="2903855"/>
            <a:ext cx="3865245" cy="178117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979930" y="1050290"/>
            <a:ext cx="1866265" cy="33909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20000"/>
              </a:lnSpc>
            </a:pPr>
            <a:r>
              <a:rPr lang="zh-CN" altLang="en-US" sz="2400"/>
              <a:t>感测头带</a:t>
            </a:r>
            <a:r>
              <a:rPr lang="en-US" altLang="zh-CN" sz="2400"/>
              <a:t>RS485</a:t>
            </a:r>
            <a:r>
              <a:rPr lang="zh-CN" altLang="en-US" sz="2400"/>
              <a:t>通信，可与上位机</a:t>
            </a:r>
            <a:r>
              <a:rPr lang="zh-CN" altLang="en-US" sz="2400">
                <a:sym typeface="+mn-ea"/>
              </a:rPr>
              <a:t>连接，也可以与通信模块连接，</a:t>
            </a:r>
            <a:endParaRPr lang="zh-CN" altLang="en-US" sz="2400"/>
          </a:p>
          <a:p>
            <a:endParaRPr lang="zh-CN" altLang="en-US" sz="2400"/>
          </a:p>
        </p:txBody>
      </p:sp>
      <p:sp>
        <p:nvSpPr>
          <p:cNvPr id="8" name="文本框 7"/>
          <p:cNvSpPr txBox="1"/>
          <p:nvPr/>
        </p:nvSpPr>
        <p:spPr>
          <a:xfrm>
            <a:off x="4425315" y="1144270"/>
            <a:ext cx="551815" cy="285432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2400"/>
              <a:t>通讯模块的接线介绍</a:t>
            </a:r>
            <a:endParaRPr lang="zh-CN" altLang="en-US" sz="2400"/>
          </a:p>
        </p:txBody>
      </p:sp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9"/>
          <p:cNvSpPr/>
          <p:nvPr/>
        </p:nvSpPr>
        <p:spPr>
          <a:xfrm>
            <a:off x="0" y="3036689"/>
            <a:ext cx="9153525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通讯模块的连接介绍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43145" y="2998470"/>
            <a:ext cx="4161790" cy="1567180"/>
          </a:xfrm>
          <a:prstGeom prst="rect">
            <a:avLst/>
          </a:prstGeom>
        </p:spPr>
      </p:pic>
      <p:pic>
        <p:nvPicPr>
          <p:cNvPr id="4" name="图片 3" descr="48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100" y="1106805"/>
            <a:ext cx="3864610" cy="1784985"/>
          </a:xfrm>
          <a:prstGeom prst="rect">
            <a:avLst/>
          </a:prstGeom>
        </p:spPr>
      </p:pic>
      <p:pic>
        <p:nvPicPr>
          <p:cNvPr id="5" name="图片 3" descr="48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00" y="2891790"/>
            <a:ext cx="3865245" cy="178117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-60007" y="391901"/>
            <a:ext cx="2409507" cy="1270000"/>
            <a:chOff x="-60007" y="391901"/>
            <a:chExt cx="2409507" cy="1270000"/>
          </a:xfrm>
        </p:grpSpPr>
        <p:sp>
          <p:nvSpPr>
            <p:cNvPr id="7" name="五边形 6"/>
            <p:cNvSpPr/>
            <p:nvPr/>
          </p:nvSpPr>
          <p:spPr>
            <a:xfrm>
              <a:off x="0" y="391901"/>
              <a:ext cx="2349500" cy="1270000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100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-60007" y="727181"/>
              <a:ext cx="1988820" cy="553085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p>
              <a:r>
                <a:rPr lang="zh-CN" altLang="en-US" sz="3200" b="1" dirty="0" smtClean="0">
                  <a:solidFill>
                    <a:schemeClr val="bg1"/>
                  </a:solidFill>
                </a:rPr>
                <a:t>接触式位移</a:t>
              </a:r>
              <a:endParaRPr lang="zh-CN" altLang="en-US" sz="3200" b="1" dirty="0" smtClean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PA" val="v3.0.1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PA" val="v3.0.1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UNIT_PLACING_PICTURE_USER_VIEWPORT" val="{&quot;height&quot;:6780,&quot;width&quot;:8475}"/>
</p:tagLst>
</file>

<file path=ppt/tags/tag24.xml><?xml version="1.0" encoding="utf-8"?>
<p:tagLst xmlns:p="http://schemas.openxmlformats.org/presentationml/2006/main">
  <p:tag name="KSO_WM_UNIT_PLACING_PICTURE_USER_VIEWPORT" val="{&quot;height&quot;:10575,&quot;width&quot;:11955}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PA" val="v3.0.1"/>
</p:tagLst>
</file>

<file path=ppt/tags/tag27.xml><?xml version="1.0" encoding="utf-8"?>
<p:tagLst xmlns:p="http://schemas.openxmlformats.org/presentationml/2006/main">
  <p:tag name="PA" val="v3.0.1"/>
</p:tagLst>
</file>

<file path=ppt/tags/tag28.xml><?xml version="1.0" encoding="utf-8"?>
<p:tagLst xmlns:p="http://schemas.openxmlformats.org/presentationml/2006/main">
  <p:tag name="PA" val="v3.0.1"/>
</p:tagLst>
</file>

<file path=ppt/tags/tag29.xml><?xml version="1.0" encoding="utf-8"?>
<p:tagLst xmlns:p="http://schemas.openxmlformats.org/presentationml/2006/main">
  <p:tag name="PA" val="v3.0.1"/>
</p:tagLst>
</file>

<file path=ppt/tags/tag3.xml><?xml version="1.0" encoding="utf-8"?>
<p:tagLst xmlns:p="http://schemas.openxmlformats.org/presentationml/2006/main">
  <p:tag name="PA" val="v3.0.1"/>
</p:tagLst>
</file>

<file path=ppt/tags/tag30.xml><?xml version="1.0" encoding="utf-8"?>
<p:tagLst xmlns:p="http://schemas.openxmlformats.org/presentationml/2006/main">
  <p:tag name="KSO_WPP_MARK_KEY" val="f7718a36-d990-42a8-bce0-2a09dd149246"/>
  <p:tag name="COMMONDATA" val="eyJoZGlkIjoiM2U0NWJhZjk2ZGI3MjBiMmY5ODk1OTA5NjVhYzAwODMifQ=="/>
  <p:tag name="commondata" val="eyJoZGlkIjoiMDY4Njc0M2M5MDU3MmI3NWFmNzhjOGYwM2I2YmRhYTYifQ=="/>
</p:tagLst>
</file>

<file path=ppt/tags/tag4.xml><?xml version="1.0" encoding="utf-8"?>
<p:tagLst xmlns:p="http://schemas.openxmlformats.org/presentationml/2006/main">
  <p:tag name="PA" val="v3.0.1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1250</Words>
  <Application>WPS 演示</Application>
  <PresentationFormat>全屏显示(16:9)</PresentationFormat>
  <Paragraphs>150</Paragraphs>
  <Slides>16</Slides>
  <Notes>20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7" baseType="lpstr">
      <vt:lpstr>Arial</vt:lpstr>
      <vt:lpstr>宋体</vt:lpstr>
      <vt:lpstr>Wingdings</vt:lpstr>
      <vt:lpstr>Calibri</vt:lpstr>
      <vt:lpstr>黑体</vt:lpstr>
      <vt:lpstr>微软雅黑</vt:lpstr>
      <vt:lpstr>等线</vt:lpstr>
      <vt:lpstr>Times New Roman</vt:lpstr>
      <vt:lpstr>Arial Unicode MS</vt:lpstr>
      <vt:lpstr>等线 Light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放大器参数</vt:lpstr>
      <vt:lpstr>感测头参数</vt:lpstr>
      <vt:lpstr>PowerPoint 演示文稿</vt:lpstr>
      <vt:lpstr>通讯模块的连接</vt:lpstr>
      <vt:lpstr>通讯模块的连接介绍</vt:lpstr>
      <vt:lpstr>PowerPoint 演示文稿</vt:lpstr>
      <vt:lpstr>串口与感测头连接</vt:lpstr>
      <vt:lpstr> </vt:lpstr>
      <vt:lpstr>PowerPoint 演示文稿</vt:lpstr>
      <vt:lpstr>波特率的选择</vt:lpstr>
      <vt:lpstr>长串命令的解释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企业介绍</dc:title>
  <dc:creator>第一PPT</dc:creator>
  <cp:keywords>www.1ppt.com</cp:keywords>
  <dc:description>www.1ppt.com</dc:description>
  <cp:lastModifiedBy>WPS_1714391713</cp:lastModifiedBy>
  <cp:revision>32</cp:revision>
  <dcterms:created xsi:type="dcterms:W3CDTF">2016-12-25T02:27:00Z</dcterms:created>
  <dcterms:modified xsi:type="dcterms:W3CDTF">2024-06-20T08:28:22Z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610DFA9CB163469BB1FF95837471267F</vt:lpwstr>
  </property>
  <property fmtid="{D5CDD505-2E9C-101B-9397-08002B2CF9AE}" pid="3" name="KSOProductBuildVer">
    <vt:lpwstr>2052-12.1.0.15374</vt:lpwstr>
  </property>
</Properties>
</file>